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3" r:id="rId1"/>
  </p:sldMasterIdLst>
  <p:notesMasterIdLst>
    <p:notesMasterId r:id="rId51"/>
  </p:notesMasterIdLst>
  <p:handoutMasterIdLst>
    <p:handoutMasterId r:id="rId52"/>
  </p:handoutMasterIdLst>
  <p:sldIdLst>
    <p:sldId id="419" r:id="rId2"/>
    <p:sldId id="417" r:id="rId3"/>
    <p:sldId id="393" r:id="rId4"/>
    <p:sldId id="396" r:id="rId5"/>
    <p:sldId id="394" r:id="rId6"/>
    <p:sldId id="395" r:id="rId7"/>
    <p:sldId id="398" r:id="rId8"/>
    <p:sldId id="275" r:id="rId9"/>
    <p:sldId id="276" r:id="rId10"/>
    <p:sldId id="328" r:id="rId11"/>
    <p:sldId id="399" r:id="rId12"/>
    <p:sldId id="428" r:id="rId13"/>
    <p:sldId id="429" r:id="rId14"/>
    <p:sldId id="430" r:id="rId15"/>
    <p:sldId id="431" r:id="rId16"/>
    <p:sldId id="356" r:id="rId17"/>
    <p:sldId id="308" r:id="rId18"/>
    <p:sldId id="401" r:id="rId19"/>
    <p:sldId id="448" r:id="rId20"/>
    <p:sldId id="432" r:id="rId21"/>
    <p:sldId id="315" r:id="rId22"/>
    <p:sldId id="433" r:id="rId23"/>
    <p:sldId id="434" r:id="rId24"/>
    <p:sldId id="407" r:id="rId25"/>
    <p:sldId id="337" r:id="rId26"/>
    <p:sldId id="309" r:id="rId27"/>
    <p:sldId id="412" r:id="rId28"/>
    <p:sldId id="353" r:id="rId29"/>
    <p:sldId id="310" r:id="rId30"/>
    <p:sldId id="367" r:id="rId31"/>
    <p:sldId id="312" r:id="rId32"/>
    <p:sldId id="440" r:id="rId33"/>
    <p:sldId id="441" r:id="rId34"/>
    <p:sldId id="442" r:id="rId35"/>
    <p:sldId id="438" r:id="rId36"/>
    <p:sldId id="316" r:id="rId37"/>
    <p:sldId id="317" r:id="rId38"/>
    <p:sldId id="318" r:id="rId39"/>
    <p:sldId id="415" r:id="rId40"/>
    <p:sldId id="319" r:id="rId41"/>
    <p:sldId id="320" r:id="rId42"/>
    <p:sldId id="321" r:id="rId43"/>
    <p:sldId id="413" r:id="rId44"/>
    <p:sldId id="329" r:id="rId45"/>
    <p:sldId id="414" r:id="rId46"/>
    <p:sldId id="292" r:id="rId47"/>
    <p:sldId id="362" r:id="rId48"/>
    <p:sldId id="371" r:id="rId49"/>
    <p:sldId id="416" r:id="rId50"/>
  </p:sldIdLst>
  <p:sldSz cx="9144000" cy="6858000" type="screen4x3"/>
  <p:notesSz cx="7077075" cy="9363075"/>
  <p:custDataLst>
    <p:tags r:id="rId53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 Paley Admin" initials="" lastIdx="1" clrIdx="0"/>
  <p:cmAuthor id="1" name="Tianna" initials="T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99A9"/>
    <a:srgbClr val="00709A"/>
    <a:srgbClr val="CD123F"/>
    <a:srgbClr val="C0C0C0"/>
    <a:srgbClr val="FEDE8D"/>
    <a:srgbClr val="006600"/>
    <a:srgbClr val="666699"/>
    <a:srgbClr val="996633"/>
    <a:srgbClr val="CC99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477" autoAdjust="0"/>
    <p:restoredTop sz="88347" autoAdjust="0"/>
  </p:normalViewPr>
  <p:slideViewPr>
    <p:cSldViewPr>
      <p:cViewPr>
        <p:scale>
          <a:sx n="75" d="100"/>
          <a:sy n="75" d="100"/>
        </p:scale>
        <p:origin x="-99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588"/>
    </p:cViewPr>
  </p:sorterViewPr>
  <p:notesViewPr>
    <p:cSldViewPr>
      <p:cViewPr>
        <p:scale>
          <a:sx n="100" d="100"/>
          <a:sy n="100" d="100"/>
        </p:scale>
        <p:origin x="-1740" y="28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MGT110\Global%20Business%20Lectures\World%20Economic%20Outlook%20-%20IMF%20Oct%20201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/>
              <a:t>World</a:t>
            </a:r>
            <a:r>
              <a:rPr lang="en-US" sz="2000" baseline="0"/>
              <a:t> Economic Outlook</a:t>
            </a:r>
          </a:p>
          <a:p>
            <a:pPr>
              <a:defRPr/>
            </a:pPr>
            <a:r>
              <a:rPr lang="en-US" baseline="0"/>
              <a:t>Real GDP Growth (Annual Percentage Change)</a:t>
            </a:r>
          </a:p>
          <a:p>
            <a:pPr>
              <a:defRPr/>
            </a:pPr>
            <a:r>
              <a:rPr lang="en-US" sz="1400" i="1" baseline="0"/>
              <a:t>As of October 2015 (Source: International Monetary Fund)</a:t>
            </a:r>
            <a:endParaRPr lang="en-US" sz="1400" i="1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1639952238674567E-2"/>
          <c:y val="0.20282215943726298"/>
          <c:w val="0.94298618333085726"/>
          <c:h val="0.75135866539409857"/>
        </c:manualLayout>
      </c:layout>
      <c:lineChart>
        <c:grouping val="standard"/>
        <c:varyColors val="0"/>
        <c:ser>
          <c:idx val="1"/>
          <c:order val="0"/>
          <c:tx>
            <c:strRef>
              <c:f>NGDP_RPCH!$A$5</c:f>
              <c:strCache>
                <c:ptCount val="1"/>
                <c:pt idx="0">
                  <c:v>Advanced economies</c:v>
                </c:pt>
              </c:strCache>
            </c:strRef>
          </c:tx>
          <c:spPr>
            <a:ln>
              <a:solidFill>
                <a:srgbClr val="00CC66"/>
              </a:solidFill>
            </a:ln>
          </c:spPr>
          <c:marker>
            <c:symbol val="none"/>
          </c:marker>
          <c:cat>
            <c:strRef>
              <c:f>NGDP_RPCH!$B$3:$O$3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NGDP_RPCH!$B$5:$O$5</c:f>
              <c:numCache>
                <c:formatCode>General</c:formatCode>
                <c:ptCount val="14"/>
                <c:pt idx="0">
                  <c:v>2.8</c:v>
                </c:pt>
                <c:pt idx="1">
                  <c:v>0.2</c:v>
                </c:pt>
                <c:pt idx="2">
                  <c:v>-3.4</c:v>
                </c:pt>
                <c:pt idx="3">
                  <c:v>3.1</c:v>
                </c:pt>
                <c:pt idx="4">
                  <c:v>1.7</c:v>
                </c:pt>
                <c:pt idx="5">
                  <c:v>1.2</c:v>
                </c:pt>
                <c:pt idx="6">
                  <c:v>1.1000000000000001</c:v>
                </c:pt>
                <c:pt idx="7">
                  <c:v>1.8</c:v>
                </c:pt>
                <c:pt idx="8">
                  <c:v>2</c:v>
                </c:pt>
                <c:pt idx="9">
                  <c:v>2.2000000000000002</c:v>
                </c:pt>
                <c:pt idx="10">
                  <c:v>2.2000000000000002</c:v>
                </c:pt>
                <c:pt idx="11">
                  <c:v>2.2000000000000002</c:v>
                </c:pt>
                <c:pt idx="12">
                  <c:v>2</c:v>
                </c:pt>
                <c:pt idx="13">
                  <c:v>1.9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NGDP_RPCH!$A$6</c:f>
              <c:strCache>
                <c:ptCount val="1"/>
                <c:pt idx="0">
                  <c:v>United States</c:v>
                </c:pt>
              </c:strCache>
            </c:strRef>
          </c:tx>
          <c:spPr>
            <a:ln>
              <a:solidFill>
                <a:srgbClr val="00FFFF"/>
              </a:solidFill>
              <a:prstDash val="sysDash"/>
            </a:ln>
          </c:spPr>
          <c:marker>
            <c:symbol val="none"/>
          </c:marker>
          <c:cat>
            <c:strRef>
              <c:f>NGDP_RPCH!$B$3:$O$3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NGDP_RPCH!$B$6:$O$6</c:f>
              <c:numCache>
                <c:formatCode>General</c:formatCode>
                <c:ptCount val="14"/>
                <c:pt idx="0">
                  <c:v>1.8</c:v>
                </c:pt>
                <c:pt idx="1">
                  <c:v>-0.3</c:v>
                </c:pt>
                <c:pt idx="2">
                  <c:v>-2.8</c:v>
                </c:pt>
                <c:pt idx="3">
                  <c:v>2.5</c:v>
                </c:pt>
                <c:pt idx="4">
                  <c:v>1.6</c:v>
                </c:pt>
                <c:pt idx="5">
                  <c:v>2.2000000000000002</c:v>
                </c:pt>
                <c:pt idx="6">
                  <c:v>1.5</c:v>
                </c:pt>
                <c:pt idx="7">
                  <c:v>2.4</c:v>
                </c:pt>
                <c:pt idx="8">
                  <c:v>2.6</c:v>
                </c:pt>
                <c:pt idx="9">
                  <c:v>2.8</c:v>
                </c:pt>
                <c:pt idx="10">
                  <c:v>2.8</c:v>
                </c:pt>
                <c:pt idx="11">
                  <c:v>2.7</c:v>
                </c:pt>
                <c:pt idx="12">
                  <c:v>2.2000000000000002</c:v>
                </c:pt>
                <c:pt idx="13">
                  <c:v>2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NGDP_RPCH!$A$7</c:f>
              <c:strCache>
                <c:ptCount val="1"/>
                <c:pt idx="0">
                  <c:v>European Union</c:v>
                </c:pt>
              </c:strCache>
            </c:strRef>
          </c:tx>
          <c:spPr>
            <a:ln>
              <a:solidFill>
                <a:srgbClr val="FF00FF"/>
              </a:solidFill>
              <a:prstDash val="sysDot"/>
            </a:ln>
          </c:spPr>
          <c:marker>
            <c:symbol val="none"/>
          </c:marker>
          <c:cat>
            <c:strRef>
              <c:f>NGDP_RPCH!$B$3:$O$3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NGDP_RPCH!$B$7:$O$7</c:f>
              <c:numCache>
                <c:formatCode>General</c:formatCode>
                <c:ptCount val="14"/>
                <c:pt idx="0">
                  <c:v>3.3</c:v>
                </c:pt>
                <c:pt idx="1">
                  <c:v>0.7</c:v>
                </c:pt>
                <c:pt idx="2">
                  <c:v>-4.3</c:v>
                </c:pt>
                <c:pt idx="3">
                  <c:v>2.1</c:v>
                </c:pt>
                <c:pt idx="4">
                  <c:v>1.8</c:v>
                </c:pt>
                <c:pt idx="5">
                  <c:v>-0.4</c:v>
                </c:pt>
                <c:pt idx="6">
                  <c:v>0.2</c:v>
                </c:pt>
                <c:pt idx="7">
                  <c:v>1.5</c:v>
                </c:pt>
                <c:pt idx="8">
                  <c:v>1.9</c:v>
                </c:pt>
                <c:pt idx="9">
                  <c:v>1.9</c:v>
                </c:pt>
                <c:pt idx="10">
                  <c:v>2</c:v>
                </c:pt>
                <c:pt idx="11">
                  <c:v>1.9</c:v>
                </c:pt>
                <c:pt idx="12">
                  <c:v>1.9</c:v>
                </c:pt>
                <c:pt idx="13">
                  <c:v>1.9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NGDP_RPCH!$A$8</c:f>
              <c:strCache>
                <c:ptCount val="1"/>
                <c:pt idx="0">
                  <c:v>Emerging market and developing economies</c:v>
                </c:pt>
              </c:strCache>
            </c:strRef>
          </c:tx>
          <c:spPr>
            <a:ln>
              <a:solidFill>
                <a:srgbClr val="7599A9"/>
              </a:solidFill>
            </a:ln>
          </c:spPr>
          <c:marker>
            <c:symbol val="none"/>
          </c:marker>
          <c:cat>
            <c:strRef>
              <c:f>NGDP_RPCH!$B$3:$O$3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NGDP_RPCH!$B$8:$O$8</c:f>
              <c:numCache>
                <c:formatCode>General</c:formatCode>
                <c:ptCount val="14"/>
                <c:pt idx="0">
                  <c:v>8.6999999999999993</c:v>
                </c:pt>
                <c:pt idx="1">
                  <c:v>5.8</c:v>
                </c:pt>
                <c:pt idx="2">
                  <c:v>3.1</c:v>
                </c:pt>
                <c:pt idx="3">
                  <c:v>7.5</c:v>
                </c:pt>
                <c:pt idx="4">
                  <c:v>6.3</c:v>
                </c:pt>
                <c:pt idx="5">
                  <c:v>5.2</c:v>
                </c:pt>
                <c:pt idx="6">
                  <c:v>5</c:v>
                </c:pt>
                <c:pt idx="7">
                  <c:v>4.5999999999999996</c:v>
                </c:pt>
                <c:pt idx="8">
                  <c:v>4</c:v>
                </c:pt>
                <c:pt idx="9">
                  <c:v>4.5</c:v>
                </c:pt>
                <c:pt idx="10">
                  <c:v>4.9000000000000004</c:v>
                </c:pt>
                <c:pt idx="11">
                  <c:v>5.0999999999999996</c:v>
                </c:pt>
                <c:pt idx="12">
                  <c:v>5.2</c:v>
                </c:pt>
                <c:pt idx="13">
                  <c:v>5.3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NGDP_RPCH!$A$9</c:f>
              <c:strCache>
                <c:ptCount val="1"/>
                <c:pt idx="0">
                  <c:v>World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NGDP_RPCH!$B$3:$O$3</c:f>
              <c:strCach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strCache>
            </c:strRef>
          </c:cat>
          <c:val>
            <c:numRef>
              <c:f>NGDP_RPCH!$B$9:$O$9</c:f>
              <c:numCache>
                <c:formatCode>General</c:formatCode>
                <c:ptCount val="14"/>
                <c:pt idx="0">
                  <c:v>5.7</c:v>
                </c:pt>
                <c:pt idx="1">
                  <c:v>3.1</c:v>
                </c:pt>
                <c:pt idx="2">
                  <c:v>0</c:v>
                </c:pt>
                <c:pt idx="3">
                  <c:v>5.4</c:v>
                </c:pt>
                <c:pt idx="4">
                  <c:v>4.2</c:v>
                </c:pt>
                <c:pt idx="5">
                  <c:v>3.4</c:v>
                </c:pt>
                <c:pt idx="6">
                  <c:v>3.3</c:v>
                </c:pt>
                <c:pt idx="7">
                  <c:v>3.4</c:v>
                </c:pt>
                <c:pt idx="8">
                  <c:v>3.1</c:v>
                </c:pt>
                <c:pt idx="9">
                  <c:v>3.6</c:v>
                </c:pt>
                <c:pt idx="10">
                  <c:v>3.8</c:v>
                </c:pt>
                <c:pt idx="11">
                  <c:v>3.9</c:v>
                </c:pt>
                <c:pt idx="12">
                  <c:v>4</c:v>
                </c:pt>
                <c:pt idx="1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473664"/>
        <c:axId val="225475200"/>
      </c:lineChart>
      <c:catAx>
        <c:axId val="2254736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225475200"/>
        <c:crossesAt val="-5"/>
        <c:auto val="1"/>
        <c:lblAlgn val="ctr"/>
        <c:lblOffset val="100"/>
        <c:noMultiLvlLbl val="0"/>
      </c:catAx>
      <c:valAx>
        <c:axId val="225475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225473664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46070531867478831"/>
          <c:y val="0.65068758450648212"/>
          <c:w val="0.5377088595057693"/>
          <c:h val="0.20537302155412393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64FDCB07-E138-4F9B-B2CA-A9E5D31815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7898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3610" y="4447461"/>
            <a:ext cx="5189855" cy="421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84B5BBF-5979-4C10-981C-388F6C5292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963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e2gQxN1OBg&amp;feature=plcp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to.org/english/thewto_e/whatis_e/tif_e/agrm8_e.htm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money.cnn.com/2012/05/17/markets/chinese-solar-tariffs/index.htm?iid=EL" TargetMode="External"/><Relationship Id="rId5" Type="http://schemas.openxmlformats.org/officeDocument/2006/relationships/hyperlink" Target="http://www.nytimes.com/2012/09/06/business/global/eu-prepares-to-investigate-chinese-dumping-of-solar-panels.html?pagewanted=all" TargetMode="External"/><Relationship Id="rId4" Type="http://schemas.openxmlformats.org/officeDocument/2006/relationships/hyperlink" Target="http://online.wsj.com/article/SB10001424052970204712904578091934175679960.html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to.org/english/thewto_e/whatis_e/tif_e/agrm9_e.htm" TargetMode="External"/><Relationship Id="rId7" Type="http://schemas.openxmlformats.org/officeDocument/2006/relationships/hyperlink" Target="http://online.wsj.com/public/search?article-doc-type=%7bForeign+Exchange%7d&amp;HEADER_TEXT=foreign+exchange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research.stlouisfed.org/fred2/categories/32219" TargetMode="External"/><Relationship Id="rId5" Type="http://schemas.openxmlformats.org/officeDocument/2006/relationships/hyperlink" Target="http://www.newyorkfed.org/aboutthefed/fedpoint/fed44.html" TargetMode="External"/><Relationship Id="rId4" Type="http://schemas.openxmlformats.org/officeDocument/2006/relationships/hyperlink" Target="http://www.treasury.gov/resource-center/sanctions/Programs/Pages/Programs.aspx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unews.missouri.edu/news-releases/2012/1030-american-consumers-overvalue-u-s-produced-apparel-mu-study-finds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nytimes.com/2012/09/16/fashion/made-in-the-usa-has-a-new-meaning.html?_r=0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me.com/time/nation/article/0,8599,1868997,00.html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kjzz.org/content/1209/impact-nafta-arizona" TargetMode="External"/><Relationship Id="rId4" Type="http://schemas.openxmlformats.org/officeDocument/2006/relationships/hyperlink" Target="http://www.npr.org/templates/story/story.php?storyId=1579461" TargetMode="Externa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800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99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423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0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Video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Types</a:t>
            </a:r>
            <a:r>
              <a:rPr lang="en-US" baseline="0" dirty="0" smtClean="0">
                <a:latin typeface="Times New Roman" pitchFamily="18" charset="0"/>
              </a:rPr>
              <a:t> of Trade Restrictions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9:44</a:t>
            </a:r>
          </a:p>
          <a:p>
            <a:pPr eaLnBrk="1" hangingPunct="1"/>
            <a:r>
              <a:rPr lang="en-US" dirty="0" smtClean="0">
                <a:hlinkClick r:id="rId3"/>
              </a:rPr>
              <a:t>https://www.youtube.com/watch?v=_e2gQxN1OBg&amp;feature=plcp</a:t>
            </a: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010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WTO 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Anti-dumping,</a:t>
            </a:r>
            <a:r>
              <a:rPr lang="en-US" baseline="0" dirty="0" smtClean="0">
                <a:latin typeface="Times New Roman" pitchFamily="18" charset="0"/>
              </a:rPr>
              <a:t> subsidies, safeguards: contingencies, </a:t>
            </a:r>
            <a:r>
              <a:rPr lang="en-US" baseline="0" dirty="0" err="1" smtClean="0">
                <a:latin typeface="Times New Roman" pitchFamily="18" charset="0"/>
              </a:rPr>
              <a:t>etc</a:t>
            </a:r>
            <a:endParaRPr lang="en-US" baseline="0" dirty="0" smtClean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3"/>
              </a:rPr>
              <a:t>http://www.wto.org/english/thewto_e/whatis_e/tif_e/agrm8_e.htm</a:t>
            </a:r>
            <a:endParaRPr lang="en-US" dirty="0" smtClean="0"/>
          </a:p>
          <a:p>
            <a:pPr eaLnBrk="1" hangingPunct="1">
              <a:spcBef>
                <a:spcPts val="0"/>
              </a:spcBef>
            </a:pPr>
            <a:endParaRPr lang="en-US" dirty="0" smtClean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Article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Wall Street</a:t>
            </a:r>
            <a:r>
              <a:rPr lang="en-US" baseline="0" dirty="0" smtClean="0">
                <a:latin typeface="Times New Roman" pitchFamily="18" charset="0"/>
              </a:rPr>
              <a:t> Journal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China</a:t>
            </a:r>
            <a:r>
              <a:rPr lang="en-US" baseline="0" dirty="0" smtClean="0">
                <a:latin typeface="Times New Roman" pitchFamily="18" charset="0"/>
              </a:rPr>
              <a:t> Broadens Solar Dumping Probe</a:t>
            </a:r>
          </a:p>
          <a:p>
            <a:pPr eaLnBrk="1" hangingPunct="1">
              <a:spcBef>
                <a:spcPts val="0"/>
              </a:spcBef>
            </a:pPr>
            <a:r>
              <a:rPr lang="en-US" baseline="0" dirty="0" smtClean="0">
                <a:latin typeface="Times New Roman" pitchFamily="18" charset="0"/>
              </a:rPr>
              <a:t>11/1/12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4"/>
              </a:rPr>
              <a:t>http://online.wsj.com/article/SB10001424052970204712904578091934175679960.html</a:t>
            </a:r>
            <a:endParaRPr lang="en-US" dirty="0" smtClean="0"/>
          </a:p>
          <a:p>
            <a:pPr eaLnBrk="1" hangingPunct="1">
              <a:spcBef>
                <a:spcPts val="0"/>
              </a:spcBef>
            </a:pPr>
            <a:endParaRPr lang="en-US" dirty="0" smtClean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NY Times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Europe</a:t>
            </a:r>
            <a:r>
              <a:rPr lang="en-US" baseline="0" dirty="0" smtClean="0">
                <a:latin typeface="Times New Roman" pitchFamily="18" charset="0"/>
              </a:rPr>
              <a:t> to Investigate Chinese Exports of Solar Panels</a:t>
            </a:r>
          </a:p>
          <a:p>
            <a:pPr eaLnBrk="1" hangingPunct="1">
              <a:spcBef>
                <a:spcPts val="0"/>
              </a:spcBef>
            </a:pPr>
            <a:r>
              <a:rPr lang="en-US" baseline="0" dirty="0" smtClean="0">
                <a:latin typeface="Times New Roman" pitchFamily="18" charset="0"/>
              </a:rPr>
              <a:t>9/5/12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5"/>
              </a:rPr>
              <a:t>http://www.nytimes.com/2012/09/06/business/global/eu-prepares-to-investigate-chinese-dumping-of-solar-panels.html?pagewanted=all</a:t>
            </a:r>
          </a:p>
          <a:p>
            <a:pPr eaLnBrk="1" hangingPunct="1">
              <a:spcBef>
                <a:spcPts val="0"/>
              </a:spcBef>
            </a:pPr>
            <a:endParaRPr lang="en-US" dirty="0" smtClean="0">
              <a:latin typeface="Times New Roman" pitchFamily="18" charset="0"/>
              <a:hlinkClick r:id="rId5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CNN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U.S. slams</a:t>
            </a:r>
            <a:r>
              <a:rPr lang="en-US" baseline="0" dirty="0" smtClean="0">
                <a:latin typeface="Times New Roman" pitchFamily="18" charset="0"/>
              </a:rPr>
              <a:t> Chinese solar panels with new tariffs</a:t>
            </a:r>
          </a:p>
          <a:p>
            <a:pPr eaLnBrk="1" hangingPunct="1">
              <a:spcBef>
                <a:spcPts val="0"/>
              </a:spcBef>
            </a:pPr>
            <a:r>
              <a:rPr lang="en-US" baseline="0" dirty="0" smtClean="0">
                <a:latin typeface="Times New Roman" pitchFamily="18" charset="0"/>
              </a:rPr>
              <a:t>5/17/12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6"/>
              </a:rPr>
              <a:t>http://money.cnn.com/2012/05/17/markets/chinese-solar-tariffs/index.htm?iid=EL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US" u="sng" dirty="0"/>
              <a:t>Additional Resources</a:t>
            </a:r>
          </a:p>
          <a:p>
            <a:pPr eaLnBrk="1" hangingPunct="1">
              <a:spcBef>
                <a:spcPts val="0"/>
              </a:spcBef>
            </a:pPr>
            <a:endParaRPr lang="en-US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</a:rPr>
              <a:t>WTO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</a:rPr>
              <a:t>Non-tariff barriers: red tape, </a:t>
            </a:r>
            <a:r>
              <a:rPr lang="en-US" dirty="0" err="1" smtClean="0">
                <a:solidFill>
                  <a:schemeClr val="tx1"/>
                </a:solidFill>
                <a:latin typeface="Times New Roman" pitchFamily="18" charset="0"/>
              </a:rPr>
              <a:t>etc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hlinkClick r:id="rId3"/>
              </a:rPr>
              <a:t>http://www.wto.org/english/thewto_e/whatis_e/tif_e/agrm9_e.htm</a:t>
            </a:r>
            <a:endParaRPr lang="en-US" dirty="0" smtClean="0">
              <a:solidFill>
                <a:schemeClr val="tx1"/>
              </a:solidFill>
            </a:endParaRPr>
          </a:p>
          <a:p>
            <a:pPr eaLnBrk="1" hangingPunct="1">
              <a:spcBef>
                <a:spcPts val="0"/>
              </a:spcBef>
            </a:pPr>
            <a:endParaRPr lang="en-US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</a:rPr>
              <a:t>U.S.</a:t>
            </a:r>
            <a:r>
              <a:rPr lang="en-US" baseline="0" dirty="0" smtClean="0">
                <a:solidFill>
                  <a:schemeClr val="tx1"/>
                </a:solidFill>
                <a:latin typeface="Times New Roman" pitchFamily="18" charset="0"/>
              </a:rPr>
              <a:t> Treasury</a:t>
            </a:r>
          </a:p>
          <a:p>
            <a:pPr eaLnBrk="1" hangingPunct="1">
              <a:spcBef>
                <a:spcPts val="0"/>
              </a:spcBef>
            </a:pPr>
            <a:r>
              <a:rPr lang="en-US" baseline="0" dirty="0" smtClean="0">
                <a:solidFill>
                  <a:schemeClr val="tx1"/>
                </a:solidFill>
                <a:latin typeface="Times New Roman" pitchFamily="18" charset="0"/>
              </a:rPr>
              <a:t>Sanctions Programs and Country Information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4"/>
              </a:rPr>
              <a:t>http://www.treasury.gov/resource-center/sanctions/Programs/Pages/Programs.aspx</a:t>
            </a:r>
            <a:endParaRPr lang="en-US" dirty="0" smtClean="0"/>
          </a:p>
          <a:p>
            <a:pPr eaLnBrk="1" hangingPunct="1">
              <a:spcBef>
                <a:spcPts val="0"/>
              </a:spcBef>
            </a:pPr>
            <a:endParaRPr lang="en-US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</a:rPr>
              <a:t>U.S. Foreign</a:t>
            </a:r>
            <a:r>
              <a:rPr lang="en-US" baseline="0" dirty="0" smtClean="0">
                <a:solidFill>
                  <a:schemeClr val="tx1"/>
                </a:solidFill>
                <a:latin typeface="Times New Roman" pitchFamily="18" charset="0"/>
              </a:rPr>
              <a:t> Exchange Intervention (About the Fed </a:t>
            </a:r>
            <a:r>
              <a:rPr lang="en-US" baseline="0" dirty="0" smtClean="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 What We Do)</a:t>
            </a:r>
            <a:endParaRPr lang="en-US" baseline="0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5"/>
              </a:rPr>
              <a:t>http://www.newyorkfed.org/aboutthefed/fedpoint/fed44.html</a:t>
            </a:r>
            <a:endParaRPr lang="en-US" dirty="0" smtClean="0"/>
          </a:p>
          <a:p>
            <a:pPr eaLnBrk="1" hangingPunct="1">
              <a:spcBef>
                <a:spcPts val="0"/>
              </a:spcBef>
            </a:pPr>
            <a:endParaRPr lang="en-US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</a:rPr>
              <a:t>Exchange Rates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6"/>
              </a:rPr>
              <a:t>http://research.stlouisfed.org/fred2/categories/32219</a:t>
            </a:r>
            <a:endParaRPr lang="en-US" dirty="0" smtClean="0"/>
          </a:p>
          <a:p>
            <a:pPr eaLnBrk="1" hangingPunct="1">
              <a:spcBef>
                <a:spcPts val="0"/>
              </a:spcBef>
            </a:pPr>
            <a:endParaRPr lang="en-US" dirty="0" smtClean="0"/>
          </a:p>
          <a:p>
            <a:pPr eaLnBrk="1" hangingPunct="1">
              <a:spcBef>
                <a:spcPts val="0"/>
              </a:spcBef>
            </a:pPr>
            <a:r>
              <a:rPr lang="en-US" dirty="0" smtClean="0"/>
              <a:t>The Wall Street Journal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/>
              <a:t>Articles</a:t>
            </a:r>
            <a:r>
              <a:rPr lang="en-US" baseline="0" dirty="0" smtClean="0"/>
              <a:t> about Foreign Exchange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7"/>
              </a:rPr>
              <a:t>http://online.wsj.com/public/search?article-doc-type=%7BForeign+Exchange%7D&amp;HEADER_TEXT=foreign+exchange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endParaRPr lang="en-US" dirty="0" smtClean="0"/>
          </a:p>
          <a:p>
            <a:r>
              <a:rPr lang="en-US" dirty="0" smtClean="0"/>
              <a:t>Article</a:t>
            </a:r>
          </a:p>
          <a:p>
            <a:r>
              <a:rPr lang="en-US" dirty="0" smtClean="0"/>
              <a:t>American Consumers</a:t>
            </a:r>
            <a:r>
              <a:rPr lang="en-US" baseline="0" dirty="0" smtClean="0"/>
              <a:t> Overvalue U.S. Produced Apparel, MU Study Finds</a:t>
            </a:r>
          </a:p>
          <a:p>
            <a:r>
              <a:rPr lang="en-US" baseline="0" dirty="0" smtClean="0"/>
              <a:t>10/30/12</a:t>
            </a:r>
          </a:p>
          <a:p>
            <a:r>
              <a:rPr lang="en-US" dirty="0" smtClean="0">
                <a:hlinkClick r:id="rId3"/>
              </a:rPr>
              <a:t>http://munews.missouri.edu/news-releases/2012/1030-american-consumers-overvalue-u-s-produced-apparel-mu-study-finds/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NY Times</a:t>
            </a:r>
          </a:p>
          <a:p>
            <a:r>
              <a:rPr lang="en-US" baseline="0" dirty="0" smtClean="0"/>
              <a:t>A Label The Has Regained Its Luster</a:t>
            </a:r>
          </a:p>
          <a:p>
            <a:r>
              <a:rPr lang="en-US" baseline="0" dirty="0" smtClean="0"/>
              <a:t>9/14/12</a:t>
            </a:r>
          </a:p>
          <a:p>
            <a:r>
              <a:rPr lang="en-US" dirty="0" smtClean="0">
                <a:hlinkClick r:id="rId4"/>
              </a:rPr>
              <a:t>http://www.nytimes.com/2012/09/16/fashion/made-in-the-usa-has-a-new-meaning.html?_r=0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770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722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665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665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245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</a:rPr>
              <a:t>Source: http://europa.eu/abc/european_countries/index_en.htm</a:t>
            </a:r>
            <a:r>
              <a:rPr lang="en-US" baseline="0" dirty="0" smtClean="0">
                <a:latin typeface="Times New Roman" pitchFamily="18" charset="0"/>
              </a:rPr>
              <a:t> (accessed March 14, 2012)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Article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TIME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A</a:t>
            </a:r>
            <a:r>
              <a:rPr lang="en-US" baseline="0" dirty="0" smtClean="0"/>
              <a:t> Brief History of NAFTA</a:t>
            </a:r>
          </a:p>
          <a:p>
            <a:pPr>
              <a:spcBef>
                <a:spcPts val="0"/>
              </a:spcBef>
            </a:pPr>
            <a:r>
              <a:rPr lang="en-US" baseline="0" dirty="0" smtClean="0"/>
              <a:t>12/30/08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3"/>
              </a:rPr>
              <a:t>http://www.time.com/time/nation/article/0,8599,1868997,00.html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Radio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NPR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NAFTA</a:t>
            </a:r>
            <a:r>
              <a:rPr lang="en-US" baseline="0" dirty="0" smtClean="0"/>
              <a:t> at Ten</a:t>
            </a:r>
          </a:p>
          <a:p>
            <a:pPr>
              <a:spcBef>
                <a:spcPts val="0"/>
              </a:spcBef>
            </a:pPr>
            <a:r>
              <a:rPr lang="en-US" baseline="0" dirty="0" smtClean="0"/>
              <a:t>1/1/04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4"/>
              </a:rPr>
              <a:t>http://www.npr.org/templates/story/story.php?storyId=1579461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KJZZ Arizona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Impact</a:t>
            </a:r>
            <a:r>
              <a:rPr lang="en-US" baseline="0" dirty="0" smtClean="0"/>
              <a:t> of NAFTA on Arizona</a:t>
            </a:r>
          </a:p>
          <a:p>
            <a:pPr>
              <a:spcBef>
                <a:spcPts val="0"/>
              </a:spcBef>
            </a:pPr>
            <a:r>
              <a:rPr lang="en-US" baseline="0" dirty="0" smtClean="0"/>
              <a:t>9/5/12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hlinkClick r:id="rId5"/>
              </a:rPr>
              <a:t>http://kjzz.org/content/1209/impact-nafta-arizona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2271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8534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2311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7515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1621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1777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4B5BBF-5979-4C10-981C-388F6C529281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102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ide12e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28600"/>
            <a:ext cx="5867400" cy="3124200"/>
          </a:xfrm>
        </p:spPr>
        <p:txBody>
          <a:bodyPr/>
          <a:lstStyle>
            <a:lvl1pPr>
              <a:defRPr sz="5400" b="0" i="0" spc="-100">
                <a:solidFill>
                  <a:schemeClr val="tx1"/>
                </a:solidFill>
                <a:latin typeface="Bookman Old Style"/>
                <a:cs typeface="Bookman Old Style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>
          <a:xfrm>
            <a:off x="76200" y="6629400"/>
            <a:ext cx="82296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Copyright ©2015 </a:t>
            </a:r>
            <a:r>
              <a:rPr lang="en-US" sz="900" dirty="0" err="1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Cengage</a:t>
            </a:r>
            <a:r>
              <a:rPr lang="en-US" sz="90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Learning. All Rights Reserved. May not be scanned, copied or duplicated, or posted to a publicly accessible website, in whole or in part.</a:t>
            </a:r>
            <a:endParaRPr lang="en-US" sz="900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6600" y="3810000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0" i="0" spc="-510" dirty="0" smtClean="0">
                <a:solidFill>
                  <a:schemeClr val="bg1"/>
                </a:solidFill>
                <a:latin typeface="Lucida Sans"/>
                <a:cs typeface="Lucida Sans"/>
              </a:rPr>
              <a:t>3</a:t>
            </a:r>
            <a:endParaRPr lang="en-US" sz="6000" b="0" i="0" spc="-510" dirty="0">
              <a:solidFill>
                <a:schemeClr val="bg1"/>
              </a:solidFill>
              <a:latin typeface="Lucida Sans"/>
              <a:cs typeface="Lucida Sans"/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ide12e2new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629400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 </a:t>
            </a:r>
            <a:r>
              <a:rPr lang="en-US" sz="900" b="0" i="0" kern="0" spc="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Cengage</a:t>
            </a: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Learning. All Rights Reserved. May not be scanned, copied or duplicated, or posted to a publicly accessible website, in whole or in part.</a:t>
            </a:r>
            <a:endParaRPr lang="en-US" sz="900" b="0" i="0" kern="0" spc="0" dirty="0">
              <a:solidFill>
                <a:schemeClr val="bg2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ide12eC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629400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 </a:t>
            </a:r>
            <a:r>
              <a:rPr lang="en-US" sz="900" b="0" i="0" kern="0" spc="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Cengage</a:t>
            </a: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Learning. All Rights Reserved. May not be scanned, copied or duplicated, or posted to a publicly accessible website, in whole or in part.</a:t>
            </a:r>
            <a:endParaRPr lang="en-US" sz="900" b="0" i="0" kern="0" spc="0" dirty="0">
              <a:solidFill>
                <a:schemeClr val="bg2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76591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969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62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54102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 smtClean="0"/>
              <a:t>3 | </a:t>
            </a:r>
            <a:fld id="{6ECB567D-B4B2-4E9F-A8F4-7357454A8F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6800" y="1143000"/>
            <a:ext cx="37338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10200" y="3200400"/>
            <a:ext cx="2819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bg>
      <p:bgPr>
        <a:gradFill>
          <a:gsLst>
            <a:gs pos="0">
              <a:srgbClr val="8AC1D4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7360"/>
            <a:ext cx="4495799" cy="5752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57800" y="1447800"/>
            <a:ext cx="3657600" cy="3124200"/>
          </a:xfrm>
        </p:spPr>
        <p:txBody>
          <a:bodyPr/>
          <a:lstStyle>
            <a:lvl1pPr>
              <a:defRPr sz="3200" b="1" i="0" spc="-100" baseline="0">
                <a:solidFill>
                  <a:schemeClr val="tx1"/>
                </a:solidFill>
                <a:latin typeface="+mj-lt"/>
                <a:cs typeface="Arial Black" pitchFamily="34" charset="0"/>
              </a:defRPr>
            </a:lvl1pPr>
          </a:lstStyle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>
          <a:xfrm>
            <a:off x="76200" y="6629400"/>
            <a:ext cx="82296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Copyright ©2015</a:t>
            </a:r>
            <a:r>
              <a:rPr lang="en-US" sz="900" baseline="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 err="1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Cengage</a:t>
            </a:r>
            <a:r>
              <a:rPr lang="en-US" sz="90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Learning. All Rights Reserved. May not be scanned, copied or duplicated, or posted to a publicly accessible website, in whole or in part.</a:t>
            </a:r>
            <a:endParaRPr lang="en-US" sz="900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304800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0" i="0" spc="-510" dirty="0" smtClean="0">
                <a:solidFill>
                  <a:schemeClr val="bg1"/>
                </a:solidFill>
                <a:latin typeface="Lucida Sans"/>
                <a:cs typeface="Lucida Sans"/>
              </a:rPr>
              <a:t>3</a:t>
            </a:r>
            <a:endParaRPr lang="en-US" sz="6000" b="0" i="0" spc="-510" dirty="0">
              <a:solidFill>
                <a:schemeClr val="bg1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408298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Rectangle 9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26" name="Straight Connector 25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848600" y="64928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77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8" r:id="rId15"/>
  </p:sldLayoutIdLst>
  <p:transition spd="med">
    <p:wipe dir="r"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709A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100000"/>
        <a:buFont typeface="Arial" charset="0"/>
        <a:buChar char="-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mputerworld.com/article/2874816/us-to-impose-big-tariffs-on-china-and-taiwan-for-dumping-solar-panels-on-market.html" TargetMode="External"/><Relationship Id="rId5" Type="http://schemas.openxmlformats.org/officeDocument/2006/relationships/hyperlink" Target="http://www.wsj.com/articles/u-s-steel-ceo-says-tariffs-could-be-needed-on-chinese-imports-1430950792" TargetMode="External"/><Relationship Id="rId4" Type="http://schemas.openxmlformats.org/officeDocument/2006/relationships/hyperlink" Target="http://www.latimes.com/business/la-fi-steel-dumping-20140712-story.html#page=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p.gov/trade/quota/guide-import-goods/commoditi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reasury.gov/resource-center/sanctions/Programs/Documents/fact_sheet_01262016.pdf" TargetMode="External"/><Relationship Id="rId4" Type="http://schemas.openxmlformats.org/officeDocument/2006/relationships/hyperlink" Target="https://www.treasury.gov/resource-center/sanctions/Programs/Documents/jcpoa_faqs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sdoj.gov/criminal/fraud/fcpa/dojdocb.ht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c.gov/spotlight/fcpa/fcpa-cases.shtml" TargetMode="External"/><Relationship Id="rId2" Type="http://schemas.openxmlformats.org/officeDocument/2006/relationships/hyperlink" Target="http://www.transparency.org/whatwedo/ni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f.org/external/pubs/ft/weo/2016/update/01/pdf/0116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mf.org/external/datamapper/index.php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to.org/index.ht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uropa.eu/about-eu/countries/index_en.htm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jp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image" Target="../media/image39.emf"/><Relationship Id="rId3" Type="http://schemas.openxmlformats.org/officeDocument/2006/relationships/image" Target="../media/image29.jpg"/><Relationship Id="rId7" Type="http://schemas.openxmlformats.org/officeDocument/2006/relationships/image" Target="../media/image33.emf"/><Relationship Id="rId12" Type="http://schemas.openxmlformats.org/officeDocument/2006/relationships/image" Target="../media/image3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11" Type="http://schemas.openxmlformats.org/officeDocument/2006/relationships/image" Target="../media/image37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13" Type="http://schemas.openxmlformats.org/officeDocument/2006/relationships/image" Target="../media/image50.emf"/><Relationship Id="rId3" Type="http://schemas.openxmlformats.org/officeDocument/2006/relationships/image" Target="../media/image40.jpg"/><Relationship Id="rId7" Type="http://schemas.openxmlformats.org/officeDocument/2006/relationships/image" Target="../media/image44.emf"/><Relationship Id="rId12" Type="http://schemas.openxmlformats.org/officeDocument/2006/relationships/image" Target="../media/image49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11" Type="http://schemas.openxmlformats.org/officeDocument/2006/relationships/image" Target="../media/image48.emf"/><Relationship Id="rId5" Type="http://schemas.openxmlformats.org/officeDocument/2006/relationships/image" Target="../media/image42.emf"/><Relationship Id="rId10" Type="http://schemas.openxmlformats.org/officeDocument/2006/relationships/image" Target="../media/image47.emf"/><Relationship Id="rId4" Type="http://schemas.openxmlformats.org/officeDocument/2006/relationships/image" Target="../media/image41.emf"/><Relationship Id="rId9" Type="http://schemas.openxmlformats.org/officeDocument/2006/relationships/image" Target="../media/image46.emf"/><Relationship Id="rId14" Type="http://schemas.openxmlformats.org/officeDocument/2006/relationships/image" Target="../media/image51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gif"/><Relationship Id="rId9" Type="http://schemas.openxmlformats.org/officeDocument/2006/relationships/image" Target="../media/image66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trade.gov/index.asp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Exploring Global Business</a:t>
            </a:r>
          </a:p>
        </p:txBody>
      </p:sp>
    </p:spTree>
    <p:extLst>
      <p:ext uri="{BB962C8B-B14F-4D97-AF65-F5344CB8AC3E}">
        <p14:creationId xmlns:p14="http://schemas.microsoft.com/office/powerpoint/2010/main" val="398344436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 </a:t>
            </a:r>
          </a:p>
        </p:txBody>
      </p:sp>
      <p:sp>
        <p:nvSpPr>
          <p:cNvPr id="18434" name="Rectangle 9"/>
          <p:cNvSpPr>
            <a:spLocks noGrp="1" noChangeArrowheads="1"/>
          </p:cNvSpPr>
          <p:nvPr>
            <p:ph idx="1"/>
          </p:nvPr>
        </p:nvSpPr>
        <p:spPr>
          <a:xfrm>
            <a:off x="762000" y="1600200"/>
            <a:ext cx="7924800" cy="4800600"/>
          </a:xfrm>
        </p:spPr>
        <p:txBody>
          <a:bodyPr/>
          <a:lstStyle/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200" dirty="0" smtClean="0"/>
              <a:t>Explain the economic basis for international business.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200" dirty="0" smtClean="0"/>
              <a:t>Discuss the restrictions nations place on international trade, the objectives of these restrictions, and their results.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200" dirty="0" smtClean="0"/>
              <a:t>Outline the extent of international trade and the world economic outlook for trade.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200" dirty="0" smtClean="0"/>
              <a:t>Discuss international trade agreements and international economic organizations working to foster trade.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200" dirty="0" smtClean="0"/>
              <a:t>Define the methods by which a firm can organize for and enter into international markets.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200" dirty="0" smtClean="0"/>
              <a:t>Describe the various sources of export assistance.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200" dirty="0" smtClean="0"/>
              <a:t>Identify the institutions that help firms and nations finance international business.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6279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Trade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3733800" cy="2590799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 smtClean="0">
                <a:latin typeface="Bookman Old Style"/>
                <a:cs typeface="Bookman Old Style"/>
              </a:rPr>
              <a:t>What are some reasons a country would want to restrict trade?</a:t>
            </a:r>
            <a:endParaRPr lang="en-US" i="1" dirty="0">
              <a:latin typeface="Bookman Old Style"/>
              <a:cs typeface="Bookman Old Styl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 descr="shutterstock_10155019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676400"/>
            <a:ext cx="4114800" cy="411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86600" y="5791200"/>
            <a:ext cx="20574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STUART MILES/SHUTTERSTOCK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428639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Restrictions to International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4495800"/>
            <a:ext cx="4191000" cy="1524000"/>
          </a:xfrm>
        </p:spPr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dirty="0" smtClean="0"/>
              <a:t>Most trade restrictions are applied to imports from other countries.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362200" y="1600200"/>
            <a:ext cx="5105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ts val="3360"/>
              </a:lnSpc>
              <a:buFont typeface="Wingdings" pitchFamily="2" charset="2"/>
              <a:buNone/>
            </a:pPr>
            <a:r>
              <a:rPr lang="en-US" dirty="0" smtClean="0"/>
              <a:t>Nations are generally eager to export their products to provide markets for their industries and develop a favorable balance of trade.</a:t>
            </a:r>
            <a:endParaRPr lang="en-US" dirty="0"/>
          </a:p>
        </p:txBody>
      </p:sp>
      <p:pic>
        <p:nvPicPr>
          <p:cNvPr id="9" name="Picture 8" descr="shutterstock_946006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69" r="25372"/>
          <a:stretch/>
        </p:blipFill>
        <p:spPr>
          <a:xfrm>
            <a:off x="1143000" y="1295400"/>
            <a:ext cx="1077854" cy="2933700"/>
          </a:xfrm>
          <a:prstGeom prst="rect">
            <a:avLst/>
          </a:prstGeom>
        </p:spPr>
      </p:pic>
      <p:pic>
        <p:nvPicPr>
          <p:cNvPr id="13" name="Picture 12" descr="shutterstock_946006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4" r="50885"/>
          <a:stretch/>
        </p:blipFill>
        <p:spPr>
          <a:xfrm>
            <a:off x="6248400" y="3657600"/>
            <a:ext cx="994300" cy="2933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6660922" y="5912078"/>
            <a:ext cx="13716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ALBO003/SHUTTERSTOCK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536028" y="3549878"/>
            <a:ext cx="13716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ALBO003/SHUTTERSTOCK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801323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Trade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8305800" cy="4800599"/>
          </a:xfrm>
        </p:spPr>
        <p:txBody>
          <a:bodyPr/>
          <a:lstStyle/>
          <a:p>
            <a:r>
              <a:rPr lang="en-US" dirty="0" smtClean="0"/>
              <a:t>To equalize a nation’s </a:t>
            </a:r>
            <a:br>
              <a:rPr lang="en-US" dirty="0" smtClean="0"/>
            </a:br>
            <a:r>
              <a:rPr lang="en-US" dirty="0" smtClean="0"/>
              <a:t>balance of payments</a:t>
            </a:r>
          </a:p>
          <a:p>
            <a:r>
              <a:rPr lang="en-US" dirty="0" smtClean="0"/>
              <a:t>To protect new or </a:t>
            </a:r>
            <a:br>
              <a:rPr lang="en-US" dirty="0" smtClean="0"/>
            </a:br>
            <a:r>
              <a:rPr lang="en-US" dirty="0" smtClean="0"/>
              <a:t>weak industries</a:t>
            </a:r>
          </a:p>
          <a:p>
            <a:r>
              <a:rPr lang="en-US" dirty="0" smtClean="0"/>
              <a:t>To protect </a:t>
            </a:r>
            <a:br>
              <a:rPr lang="en-US" dirty="0" smtClean="0"/>
            </a:br>
            <a:r>
              <a:rPr lang="en-US" dirty="0" smtClean="0"/>
              <a:t>national security</a:t>
            </a:r>
          </a:p>
          <a:p>
            <a:r>
              <a:rPr lang="en-US" dirty="0" smtClean="0"/>
              <a:t>To protect the health </a:t>
            </a:r>
            <a:br>
              <a:rPr lang="en-US" dirty="0" smtClean="0"/>
            </a:br>
            <a:r>
              <a:rPr lang="en-US" dirty="0" smtClean="0"/>
              <a:t>of citizens</a:t>
            </a:r>
          </a:p>
          <a:p>
            <a:r>
              <a:rPr lang="en-US" dirty="0" smtClean="0"/>
              <a:t>To retaliate for another nation’s trade restrictions</a:t>
            </a:r>
          </a:p>
          <a:p>
            <a:r>
              <a:rPr lang="en-US" dirty="0" smtClean="0"/>
              <a:t>To protect domestic jobs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 descr="shutterstock_4891213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341" y="1676400"/>
            <a:ext cx="4220659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70363" y="4495800"/>
            <a:ext cx="20574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FIKMIK/SHUTTERSTOCK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4203889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Against Trade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3810000" cy="3581400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1200"/>
              </a:spcBef>
            </a:pPr>
            <a:r>
              <a:rPr lang="en-US" dirty="0" smtClean="0"/>
              <a:t>Higher prices for consumers</a:t>
            </a:r>
          </a:p>
          <a:p>
            <a:pPr>
              <a:lnSpc>
                <a:spcPts val="3000"/>
              </a:lnSpc>
              <a:spcBef>
                <a:spcPts val="1200"/>
              </a:spcBef>
            </a:pPr>
            <a:r>
              <a:rPr lang="en-US" dirty="0" smtClean="0"/>
              <a:t>Restriction of consumers’ choices</a:t>
            </a:r>
          </a:p>
          <a:p>
            <a:pPr>
              <a:lnSpc>
                <a:spcPts val="3000"/>
              </a:lnSpc>
              <a:spcBef>
                <a:spcPts val="1200"/>
              </a:spcBef>
            </a:pPr>
            <a:r>
              <a:rPr lang="en-US" dirty="0" smtClean="0"/>
              <a:t>Misallocation of international resources</a:t>
            </a:r>
          </a:p>
          <a:p>
            <a:pPr>
              <a:lnSpc>
                <a:spcPts val="3000"/>
              </a:lnSpc>
              <a:spcBef>
                <a:spcPts val="1200"/>
              </a:spcBef>
            </a:pPr>
            <a:r>
              <a:rPr lang="en-US" dirty="0" smtClean="0"/>
              <a:t>Loss of jobs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 descr="shutterstock_4891213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341" y="1676400"/>
            <a:ext cx="4220659" cy="2819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70363" y="4495800"/>
            <a:ext cx="20574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FIKMIK/SHUTTERSTOCK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9752510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Trade Restrictions: Tariffs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72"/>
              </a:spcBef>
            </a:pPr>
            <a:r>
              <a:rPr lang="en-US" dirty="0"/>
              <a:t>An </a:t>
            </a:r>
            <a:r>
              <a:rPr lang="en-US" b="1" dirty="0"/>
              <a:t>Import duty (tariff)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is </a:t>
            </a:r>
            <a:r>
              <a:rPr lang="en-US" dirty="0"/>
              <a:t>a tax levied on a particular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foreign </a:t>
            </a:r>
            <a:r>
              <a:rPr lang="en-US" dirty="0"/>
              <a:t>product entering </a:t>
            </a:r>
            <a:br>
              <a:rPr lang="en-US" dirty="0"/>
            </a:br>
            <a:r>
              <a:rPr lang="en-US" dirty="0"/>
              <a:t>a </a:t>
            </a:r>
            <a:r>
              <a:rPr lang="en-US" dirty="0" smtClean="0"/>
              <a:t>country.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b="1" dirty="0"/>
              <a:t>Revenue tariffs </a:t>
            </a:r>
            <a:r>
              <a:rPr lang="en-US" dirty="0"/>
              <a:t>are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imposed </a:t>
            </a:r>
            <a:r>
              <a:rPr lang="en-US" dirty="0"/>
              <a:t>to generate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income </a:t>
            </a:r>
            <a:r>
              <a:rPr lang="en-US" dirty="0"/>
              <a:t>for the </a:t>
            </a:r>
            <a:r>
              <a:rPr lang="en-US" dirty="0" smtClean="0"/>
              <a:t>government.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b="1" dirty="0"/>
              <a:t>Protective tariffs </a:t>
            </a:r>
            <a:r>
              <a:rPr lang="en-US" dirty="0"/>
              <a:t>are imposed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/>
              <a:t>protect a domestic industry from competition by keeping the prices of imports at or above the price of domestic </a:t>
            </a:r>
            <a:r>
              <a:rPr lang="en-US" dirty="0" smtClean="0"/>
              <a:t>products.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6"/>
          <a:stretch/>
        </p:blipFill>
        <p:spPr bwMode="auto">
          <a:xfrm>
            <a:off x="5867400" y="1621554"/>
            <a:ext cx="3276600" cy="2950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6" t="47833" r="97671"/>
          <a:stretch/>
        </p:blipFill>
        <p:spPr bwMode="auto">
          <a:xfrm rot="5400000">
            <a:off x="8230532" y="3870111"/>
            <a:ext cx="135378" cy="1539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272641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utterstock_8194390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1" y="2895600"/>
            <a:ext cx="2438400" cy="1623974"/>
          </a:xfrm>
          <a:prstGeom prst="rect">
            <a:avLst/>
          </a:prstGeom>
        </p:spPr>
      </p:pic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Types of Trade Restrictions:</a:t>
            </a:r>
            <a:r>
              <a:rPr lang="en-US" dirty="0"/>
              <a:t> </a:t>
            </a:r>
            <a:r>
              <a:rPr lang="en-US" dirty="0" smtClean="0"/>
              <a:t>Dumping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1"/>
            <a:ext cx="7924800" cy="1600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00"/>
                </a:solidFill>
              </a:rPr>
              <a:t>Dumping </a:t>
            </a:r>
            <a:r>
              <a:rPr lang="en-US" dirty="0" smtClean="0">
                <a:solidFill>
                  <a:srgbClr val="000000"/>
                </a:solidFill>
              </a:rPr>
              <a:t>is t</a:t>
            </a:r>
            <a:r>
              <a:rPr lang="en-US" dirty="0" smtClean="0"/>
              <a:t>he exportation of large quantities of a product at a price lower than that of the same product in the home market.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2895600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latin typeface="+mn-lt"/>
              </a:rPr>
              <a:t>The U.S. Commerce Department has imposed anti-dumping tariffs and anti-subsidy tariffs on Chinese solar panels to combat dumping.</a:t>
            </a:r>
            <a:endParaRPr lang="en-US" sz="200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5880556"/>
            <a:ext cx="20574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FILIP FUXA/SHUTTERSTOCK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876800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hlinkClick r:id="rId4"/>
              </a:rPr>
              <a:t>U.S. Imposes Punitive Tariffs on Steel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5338465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hlinkClick r:id="rId5"/>
              </a:rPr>
              <a:t>U.S. Steel CEO Asks for Tariffs on Chinese Steel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5800130"/>
            <a:ext cx="7696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92D050"/>
                </a:solidFill>
                <a:hlinkClick r:id="rId6"/>
              </a:rPr>
              <a:t>Some Chinese PV makers to be hit with tariffs as high as 70%</a:t>
            </a:r>
            <a:endParaRPr lang="en-US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Types of Trade Restrictions:</a:t>
            </a:r>
            <a:br>
              <a:rPr lang="en-US" dirty="0" smtClean="0"/>
            </a:br>
            <a:r>
              <a:rPr lang="en-US" dirty="0" smtClean="0"/>
              <a:t>Nontariff Barriers</a:t>
            </a:r>
            <a:endParaRPr lang="en-US" sz="2400" b="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447800"/>
            <a:ext cx="7924800" cy="5105400"/>
          </a:xfrm>
        </p:spPr>
        <p:txBody>
          <a:bodyPr/>
          <a:lstStyle/>
          <a:p>
            <a:pPr>
              <a:spcBef>
                <a:spcPts val="1776"/>
              </a:spcBef>
            </a:pPr>
            <a:r>
              <a:rPr lang="en-US" sz="2400" b="1" dirty="0"/>
              <a:t>Nontariff </a:t>
            </a:r>
            <a:r>
              <a:rPr lang="en-US" sz="2400" b="1" dirty="0" smtClean="0"/>
              <a:t>barriers</a:t>
            </a:r>
            <a:r>
              <a:rPr lang="en-US" sz="2400" dirty="0" smtClean="0"/>
              <a:t>—nontax </a:t>
            </a:r>
            <a:r>
              <a:rPr lang="en-US" sz="2400" dirty="0"/>
              <a:t>measures imposed by a government to favor domestic over foreign </a:t>
            </a:r>
            <a:r>
              <a:rPr lang="en-US" sz="2400" dirty="0" smtClean="0"/>
              <a:t>suppliers</a:t>
            </a:r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b="1" dirty="0"/>
              <a:t>Import quota</a:t>
            </a:r>
            <a:r>
              <a:rPr lang="en-US" sz="2400" dirty="0"/>
              <a:t>—a limit on the amount of a particular good that may be imported during a given </a:t>
            </a:r>
            <a:r>
              <a:rPr lang="en-US" sz="2400" dirty="0" smtClean="0"/>
              <a:t>time</a:t>
            </a:r>
          </a:p>
          <a:p>
            <a:pPr marL="800100" lvl="2" indent="0">
              <a:spcBef>
                <a:spcPts val="600"/>
              </a:spcBef>
              <a:buNone/>
            </a:pPr>
            <a:r>
              <a:rPr lang="en-US" sz="2000" dirty="0" smtClean="0">
                <a:hlinkClick r:id="rId3"/>
              </a:rPr>
              <a:t>U.S. Import Quotas</a:t>
            </a:r>
            <a:endParaRPr lang="en-US" sz="2000" dirty="0"/>
          </a:p>
          <a:p>
            <a:pPr>
              <a:spcBef>
                <a:spcPts val="1776"/>
              </a:spcBef>
            </a:pPr>
            <a:r>
              <a:rPr lang="en-US" sz="2400" b="1" dirty="0" smtClean="0"/>
              <a:t>Embargo</a:t>
            </a:r>
            <a:r>
              <a:rPr lang="en-US" sz="2400" dirty="0"/>
              <a:t>—a complete halt to trading with a particular nation or in a particular product. Embargoes may be imposed to accomplish foreign policy and national security goals. </a:t>
            </a:r>
            <a:endParaRPr lang="en-US" sz="2000" dirty="0" smtClean="0"/>
          </a:p>
          <a:p>
            <a:pPr lvl="1">
              <a:spcBef>
                <a:spcPts val="1776"/>
              </a:spcBef>
            </a:pPr>
            <a:r>
              <a:rPr lang="en-US" sz="2000" dirty="0" smtClean="0">
                <a:hlinkClick r:id="rId4"/>
              </a:rPr>
              <a:t>Iran Sanctions</a:t>
            </a:r>
            <a:endParaRPr lang="en-US" sz="2000" dirty="0" smtClean="0"/>
          </a:p>
          <a:p>
            <a:pPr lvl="1">
              <a:spcBef>
                <a:spcPts val="600"/>
              </a:spcBef>
            </a:pPr>
            <a:r>
              <a:rPr lang="en-US" sz="2000" dirty="0" smtClean="0">
                <a:hlinkClick r:id="rId5"/>
              </a:rPr>
              <a:t>Cuba Trade Embargo</a:t>
            </a:r>
            <a:endParaRPr lang="en-US" sz="2000" dirty="0"/>
          </a:p>
          <a:p>
            <a:pPr>
              <a:spcBef>
                <a:spcPts val="1776"/>
              </a:spcBef>
            </a:pPr>
            <a:r>
              <a:rPr lang="en-US" sz="2400" b="1" dirty="0" smtClean="0"/>
              <a:t>Foreign </a:t>
            </a:r>
            <a:r>
              <a:rPr lang="en-US" sz="2400" b="1" dirty="0"/>
              <a:t>exchange control</a:t>
            </a:r>
            <a:r>
              <a:rPr lang="en-US" sz="2400" dirty="0"/>
              <a:t>—restriction on amount of foreign currency that can be purchased or </a:t>
            </a:r>
            <a:r>
              <a:rPr lang="en-US" sz="2400" dirty="0" smtClean="0"/>
              <a:t>sold</a:t>
            </a:r>
            <a:endParaRPr lang="en-US" sz="24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Trade </a:t>
            </a:r>
            <a:r>
              <a:rPr lang="en-US" dirty="0" smtClean="0"/>
              <a:t>Restrictions: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Nontariff </a:t>
            </a:r>
            <a:r>
              <a:rPr lang="en-US" dirty="0" smtClean="0"/>
              <a:t>Barriers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5334000" cy="4525963"/>
          </a:xfrm>
        </p:spPr>
        <p:txBody>
          <a:bodyPr/>
          <a:lstStyle/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US" sz="2400" b="1" dirty="0" smtClean="0">
                <a:cs typeface="Times New Roman" pitchFamily="18" charset="0"/>
              </a:rPr>
              <a:t>Currency devaluation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is the reduction of the value of a nation’s currency relative to the currencies of other countries.</a:t>
            </a:r>
          </a:p>
          <a:p>
            <a:pPr>
              <a:spcBef>
                <a:spcPts val="1176"/>
              </a:spcBef>
              <a:spcAft>
                <a:spcPts val="600"/>
              </a:spcAft>
            </a:pPr>
            <a:r>
              <a:rPr lang="en-US" sz="2400" b="1" dirty="0" smtClean="0">
                <a:cs typeface="Times New Roman" pitchFamily="18" charset="0"/>
              </a:rPr>
              <a:t>Bureaucratic red tape </a:t>
            </a:r>
            <a:r>
              <a:rPr lang="en-US" sz="2400" dirty="0" smtClean="0">
                <a:cs typeface="Times New Roman" pitchFamily="18" charset="0"/>
              </a:rPr>
              <a:t>subtly imposes unnecessarily burdensome and complex standards and requirements for imported goods.</a:t>
            </a:r>
          </a:p>
          <a:p>
            <a:pPr>
              <a:spcBef>
                <a:spcPts val="1176"/>
              </a:spcBef>
            </a:pPr>
            <a:r>
              <a:rPr lang="en-US" sz="2400" b="1" dirty="0" smtClean="0">
                <a:cs typeface="Times New Roman" pitchFamily="18" charset="0"/>
              </a:rPr>
              <a:t>Cultural attitudes </a:t>
            </a:r>
            <a:r>
              <a:rPr lang="en-US" sz="2400" dirty="0" smtClean="0">
                <a:cs typeface="Times New Roman" pitchFamily="18" charset="0"/>
              </a:rPr>
              <a:t>can impede acceptance of products in foreign countries.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" r="9795"/>
          <a:stretch/>
        </p:blipFill>
        <p:spPr bwMode="auto">
          <a:xfrm>
            <a:off x="6172200" y="1729500"/>
            <a:ext cx="2971800" cy="3046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162800" y="4800600"/>
            <a:ext cx="19812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MILAN LJUBISAVIJEVIC/SHUTTERSTOCK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Trade </a:t>
            </a:r>
            <a:r>
              <a:rPr lang="en-US" dirty="0" smtClean="0"/>
              <a:t>Restrictions: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Cultural Attitudes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3352800" cy="2209800"/>
          </a:xfrm>
        </p:spPr>
        <p:txBody>
          <a:bodyPr/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i="1" dirty="0" smtClean="0">
                <a:latin typeface="Bookman Old Style"/>
                <a:cs typeface="Bookman Old Style"/>
              </a:rPr>
              <a:t>How important is it to you that your goods are made in the U.S.A?</a:t>
            </a:r>
            <a:endParaRPr lang="en-US" i="1" dirty="0">
              <a:latin typeface="Bookman Old Style"/>
              <a:cs typeface="Bookman Old Styl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 descr="shutterstock_7250149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055" y="1981200"/>
            <a:ext cx="4676946" cy="312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62800" y="5105400"/>
            <a:ext cx="19812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MYPIXXX/SHUTTERSTOCK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6001729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International Trade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81534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43000" y="2133600"/>
            <a:ext cx="1219200" cy="304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7344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and Cultural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6172200" cy="384016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en-US" sz="2400" b="1" i="1" dirty="0">
                <a:solidFill>
                  <a:srgbClr val="A0A800"/>
                </a:solidFill>
              </a:rPr>
              <a:t>Language:</a:t>
            </a:r>
            <a:r>
              <a:rPr lang="en-US" altLang="en-US" sz="2400" dirty="0">
                <a:solidFill>
                  <a:srgbClr val="A0A800"/>
                </a:solidFill>
              </a:rPr>
              <a:t> </a:t>
            </a:r>
            <a:r>
              <a:rPr lang="en-US" altLang="en-US" sz="2400" dirty="0"/>
              <a:t>Potential problems include mistranslation, inappropriate messaging, lack of understanding of local customs and differences in taste. </a:t>
            </a:r>
          </a:p>
          <a:p>
            <a:pPr>
              <a:spcAft>
                <a:spcPts val="600"/>
              </a:spcAft>
              <a:buNone/>
            </a:pPr>
            <a:endParaRPr lang="en-US" altLang="en-US" sz="2400" dirty="0"/>
          </a:p>
          <a:p>
            <a:pPr>
              <a:spcAft>
                <a:spcPts val="600"/>
              </a:spcAft>
            </a:pPr>
            <a:r>
              <a:rPr lang="en-US" altLang="en-US" sz="2400" b="1" i="1" dirty="0">
                <a:solidFill>
                  <a:srgbClr val="A0A800"/>
                </a:solidFill>
              </a:rPr>
              <a:t>Values and Religious Attitudes</a:t>
            </a:r>
            <a:r>
              <a:rPr lang="en-US" altLang="en-US" sz="2400" dirty="0">
                <a:solidFill>
                  <a:srgbClr val="A0A800"/>
                </a:solidFill>
              </a:rPr>
              <a:t>:</a:t>
            </a:r>
            <a:r>
              <a:rPr lang="en-US" altLang="en-US" sz="2400" dirty="0"/>
              <a:t> Differing values about business efficiency, employment levels, importance of regional differences, and religious practices, holidays, and values about issues such as interest-bearing loans.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5" descr="Page 99 quo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37" y="952500"/>
            <a:ext cx="1897063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60577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and Legal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924800" cy="5029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en-US" sz="2000" b="1" i="1" dirty="0">
                <a:solidFill>
                  <a:srgbClr val="FF9933"/>
                </a:solidFill>
              </a:rPr>
              <a:t>Political Climate</a:t>
            </a:r>
            <a:r>
              <a:rPr lang="en-US" altLang="en-US" sz="2000" dirty="0">
                <a:solidFill>
                  <a:srgbClr val="FF9933"/>
                </a:solidFill>
              </a:rPr>
              <a:t> </a:t>
            </a:r>
          </a:p>
          <a:p>
            <a:pPr lvl="1">
              <a:spcAft>
                <a:spcPts val="600"/>
              </a:spcAft>
            </a:pPr>
            <a:r>
              <a:rPr lang="en-US" altLang="en-US" sz="1800" dirty="0"/>
              <a:t>Stability is a key consideration. </a:t>
            </a:r>
          </a:p>
          <a:p>
            <a:pPr>
              <a:spcAft>
                <a:spcPts val="600"/>
              </a:spcAft>
            </a:pPr>
            <a:r>
              <a:rPr lang="en-US" altLang="en-US" sz="2000" b="1" i="1" dirty="0">
                <a:solidFill>
                  <a:srgbClr val="FF9933"/>
                </a:solidFill>
              </a:rPr>
              <a:t>Legal Environment</a:t>
            </a:r>
            <a:r>
              <a:rPr lang="en-US" altLang="en-US" sz="2000" dirty="0">
                <a:solidFill>
                  <a:srgbClr val="FF9933"/>
                </a:solidFill>
              </a:rPr>
              <a:t> </a:t>
            </a:r>
          </a:p>
          <a:p>
            <a:pPr lvl="1">
              <a:spcAft>
                <a:spcPts val="600"/>
              </a:spcAft>
            </a:pPr>
            <a:r>
              <a:rPr lang="en-US" altLang="en-US" sz="1800" dirty="0"/>
              <a:t>U.S. law</a:t>
            </a:r>
          </a:p>
          <a:p>
            <a:pPr lvl="1">
              <a:spcAft>
                <a:spcPts val="600"/>
              </a:spcAft>
            </a:pPr>
            <a:r>
              <a:rPr lang="en-US" altLang="en-US" sz="1800" dirty="0"/>
              <a:t>International regulations</a:t>
            </a:r>
          </a:p>
          <a:p>
            <a:pPr lvl="1">
              <a:spcAft>
                <a:spcPts val="600"/>
              </a:spcAft>
            </a:pPr>
            <a:r>
              <a:rPr lang="en-US" altLang="en-US" sz="1800" dirty="0"/>
              <a:t>Country’s law</a:t>
            </a:r>
          </a:p>
          <a:p>
            <a:pPr lvl="1">
              <a:spcAft>
                <a:spcPts val="600"/>
              </a:spcAft>
            </a:pPr>
            <a:r>
              <a:rPr lang="en-US" altLang="en-US" sz="1800" dirty="0"/>
              <a:t>Climate of corruption.  </a:t>
            </a:r>
            <a:r>
              <a:rPr lang="en-US" altLang="en-US" sz="1800" i="1" dirty="0">
                <a:hlinkClick r:id="rId2"/>
              </a:rPr>
              <a:t>Foreign Corrupt Practices Act</a:t>
            </a:r>
            <a:r>
              <a:rPr lang="en-US" altLang="en-US" sz="1800" dirty="0"/>
              <a:t> forbids U.S. companies from bribing foreign officials, candidates, or government representatives.</a:t>
            </a:r>
          </a:p>
          <a:p>
            <a:pPr>
              <a:spcAft>
                <a:spcPts val="600"/>
              </a:spcAft>
            </a:pPr>
            <a:r>
              <a:rPr lang="en-US" altLang="en-US" sz="2000" b="1" i="1" dirty="0">
                <a:solidFill>
                  <a:srgbClr val="FF9933"/>
                </a:solidFill>
              </a:rPr>
              <a:t>International Regulations</a:t>
            </a:r>
            <a:r>
              <a:rPr lang="en-US" altLang="en-US" sz="2000" dirty="0">
                <a:solidFill>
                  <a:srgbClr val="EFA752"/>
                </a:solidFill>
              </a:rPr>
              <a:t> </a:t>
            </a:r>
            <a:endParaRPr lang="en-US" altLang="en-US" sz="2000" i="1" dirty="0">
              <a:solidFill>
                <a:srgbClr val="EFA752"/>
              </a:solidFill>
            </a:endParaRPr>
          </a:p>
          <a:p>
            <a:pPr lvl="1">
              <a:spcAft>
                <a:spcPts val="600"/>
              </a:spcAft>
            </a:pPr>
            <a:r>
              <a:rPr lang="en-US" altLang="en-US" sz="1800" b="1" dirty="0"/>
              <a:t>Treaties</a:t>
            </a:r>
            <a:r>
              <a:rPr lang="en-US" altLang="en-US" sz="1800" dirty="0"/>
              <a:t> between U.S. and other nations.</a:t>
            </a:r>
          </a:p>
          <a:p>
            <a:pPr lvl="1">
              <a:spcAft>
                <a:spcPts val="600"/>
              </a:spcAft>
            </a:pPr>
            <a:r>
              <a:rPr lang="en-US" altLang="en-US" sz="1800" b="1" dirty="0"/>
              <a:t>Tariffs </a:t>
            </a:r>
            <a:r>
              <a:rPr lang="en-US" altLang="en-US" sz="1800" dirty="0"/>
              <a:t>are</a:t>
            </a:r>
            <a:r>
              <a:rPr lang="en-US" altLang="en-US" sz="1800" b="1" dirty="0"/>
              <a:t> </a:t>
            </a:r>
            <a:r>
              <a:rPr lang="en-US" altLang="en-US" sz="1800" dirty="0"/>
              <a:t>taxes charged on imported goods.</a:t>
            </a:r>
          </a:p>
          <a:p>
            <a:pPr lvl="1">
              <a:spcAft>
                <a:spcPts val="600"/>
              </a:spcAft>
            </a:pPr>
            <a:r>
              <a:rPr lang="en-US" altLang="en-US" sz="1800" dirty="0"/>
              <a:t>Enforcement problems, as with piracy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1037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Corruption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447800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hlinkClick r:id="rId2"/>
              </a:rPr>
              <a:t>Transparency International </a:t>
            </a:r>
            <a:r>
              <a:rPr lang="en-US" altLang="en-US" dirty="0"/>
              <a:t>produces an annual corruption </a:t>
            </a:r>
          </a:p>
          <a:p>
            <a:r>
              <a:rPr lang="en-US" altLang="en-US" dirty="0"/>
              <a:t>index for businesspeople and the general public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01699" y="6223516"/>
            <a:ext cx="6878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>
                <a:hlinkClick r:id="rId3"/>
              </a:rPr>
              <a:t>Foreign Corruption Practices Act Violations</a:t>
            </a:r>
            <a:endParaRPr lang="en-US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04197"/>
            <a:ext cx="7086600" cy="3770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1981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Extent of International Business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848600" cy="4525963"/>
          </a:xfrm>
        </p:spPr>
        <p:txBody>
          <a:bodyPr/>
          <a:lstStyle/>
          <a:p>
            <a:pPr eaLnBrk="1" hangingPunct="1">
              <a:spcAft>
                <a:spcPts val="1800"/>
              </a:spcAft>
            </a:pPr>
            <a:r>
              <a:rPr lang="en-US" dirty="0" smtClean="0"/>
              <a:t>Trade barriers are decreasing, new competitors are entering the global marketplace, creating more choices for consumers and new job opportunities.</a:t>
            </a:r>
          </a:p>
          <a:p>
            <a:pPr eaLnBrk="1" hangingPunct="1"/>
            <a:r>
              <a:rPr lang="en-US" dirty="0" smtClean="0"/>
              <a:t>International business will grow with the expansion of commercial use of the Internet.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World Economic Outlook for Trade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8077200" cy="4678363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dirty="0" smtClean="0"/>
              <a:t>Economic performance among nations is not  equal; growth in advanced countries slowed and then stopped in 2009, while emerging and developing economies continue to grow rapidly. </a:t>
            </a:r>
            <a:endParaRPr lang="en-US" dirty="0" smtClean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January 2016: IMF World Economic Outlook: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Global </a:t>
            </a:r>
            <a:r>
              <a:rPr lang="en-US" dirty="0" smtClean="0"/>
              <a:t>growth is </a:t>
            </a:r>
            <a:r>
              <a:rPr lang="en-US" dirty="0"/>
              <a:t>projected at 3.4 percent in 2016 and </a:t>
            </a:r>
            <a:r>
              <a:rPr lang="en-US" dirty="0" smtClean="0"/>
              <a:t>3.6 percent </a:t>
            </a:r>
            <a:r>
              <a:rPr lang="en-US" dirty="0"/>
              <a:t>in </a:t>
            </a:r>
            <a:r>
              <a:rPr lang="en-US" dirty="0" smtClean="0"/>
              <a:t>2017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Subdued Demand, Diminished </a:t>
            </a:r>
            <a:r>
              <a:rPr lang="en-US" dirty="0" smtClean="0"/>
              <a:t>Prospects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hlinkClick r:id="rId3"/>
              </a:rPr>
              <a:t>International Monetary Fund World Economic Outlook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World Economic Outlook for Trade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8991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00183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World Economic Outlook for Trade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5366424"/>
              </p:ext>
            </p:extLst>
          </p:nvPr>
        </p:nvGraphicFramePr>
        <p:xfrm>
          <a:off x="685800" y="1447800"/>
          <a:ext cx="80772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6324599"/>
            <a:ext cx="381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hlinkClick r:id="rId4"/>
              </a:rPr>
              <a:t>http://www.imf.org/external/datamapper/index.php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154373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Agreement on Tariffs and Trade</a:t>
            </a:r>
            <a:br>
              <a:rPr lang="en-US" dirty="0" smtClean="0"/>
            </a:br>
            <a:r>
              <a:rPr lang="en-US" dirty="0" smtClean="0"/>
              <a:t>(GATT)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rgbClr val="163776"/>
              </a:buClr>
              <a:buSzPct val="100000"/>
              <a:buFont typeface="Wingdings" pitchFamily="2" charset="2"/>
              <a:buChar char="§"/>
            </a:pPr>
            <a:r>
              <a:rPr lang="en-US" sz="2400" dirty="0" smtClean="0"/>
              <a:t>An </a:t>
            </a:r>
            <a:r>
              <a:rPr lang="en-US" sz="2400" dirty="0"/>
              <a:t>international organization of 159 nations dedicated to reducing or eliminating tariffs and other barriers to world </a:t>
            </a:r>
            <a:r>
              <a:rPr lang="en-US" sz="2400" dirty="0" smtClean="0"/>
              <a:t>trade</a:t>
            </a:r>
          </a:p>
          <a:p>
            <a:pPr marL="342900" lvl="1" indent="-342900">
              <a:buClr>
                <a:srgbClr val="163776"/>
              </a:buClr>
              <a:buSzPct val="100000"/>
              <a:buFont typeface="Wingdings" pitchFamily="2" charset="2"/>
              <a:buChar char="§"/>
            </a:pPr>
            <a:r>
              <a:rPr lang="en-US" altLang="en-US" sz="2400" dirty="0" smtClean="0"/>
              <a:t>Founded in 1947</a:t>
            </a:r>
          </a:p>
          <a:p>
            <a:pPr marL="342900" lvl="1" indent="-342900">
              <a:buClr>
                <a:srgbClr val="163776"/>
              </a:buClr>
              <a:buSzPct val="100000"/>
              <a:buFont typeface="Wingdings" pitchFamily="2" charset="2"/>
              <a:buChar char="§"/>
            </a:pPr>
            <a:r>
              <a:rPr lang="en-US" altLang="en-US" sz="2400" dirty="0"/>
              <a:t>The goal was to create an agreement </a:t>
            </a:r>
            <a:r>
              <a:rPr lang="en-US" altLang="en-US" sz="2400" dirty="0" smtClean="0"/>
              <a:t>that would </a:t>
            </a:r>
            <a:r>
              <a:rPr lang="en-US" altLang="en-US" sz="2400" dirty="0"/>
              <a:t>ensure postwar stability and avoid a repeat of the mistakes of the </a:t>
            </a:r>
            <a:r>
              <a:rPr lang="en-US" altLang="en-US" sz="2400" dirty="0" smtClean="0"/>
              <a:t>recent past</a:t>
            </a:r>
          </a:p>
          <a:p>
            <a:pPr marL="742950" lvl="2" indent="-342900">
              <a:buClr>
                <a:srgbClr val="163776"/>
              </a:buClr>
              <a:buFont typeface="Wingdings" pitchFamily="2" charset="2"/>
              <a:buChar char="§"/>
            </a:pPr>
            <a:r>
              <a:rPr lang="en-US" altLang="en-US" sz="1800" dirty="0" smtClean="0"/>
              <a:t>Protectionism</a:t>
            </a:r>
          </a:p>
          <a:p>
            <a:pPr marL="742950" lvl="2" indent="-342900">
              <a:buClr>
                <a:srgbClr val="163776"/>
              </a:buClr>
              <a:buFont typeface="Wingdings" pitchFamily="2" charset="2"/>
              <a:buChar char="§"/>
            </a:pPr>
            <a:r>
              <a:rPr lang="en-US" altLang="en-US" sz="1800" dirty="0" smtClean="0"/>
              <a:t>World Economic Devastation</a:t>
            </a:r>
          </a:p>
          <a:p>
            <a:pPr marL="742950" lvl="2" indent="-342900">
              <a:buClr>
                <a:srgbClr val="163776"/>
              </a:buClr>
              <a:buFont typeface="Wingdings" pitchFamily="2" charset="2"/>
              <a:buChar char="§"/>
            </a:pPr>
            <a:r>
              <a:rPr lang="en-US" altLang="en-US" sz="1800" dirty="0" smtClean="0"/>
              <a:t>WWII</a:t>
            </a:r>
          </a:p>
          <a:p>
            <a:pPr marL="342900" lvl="1" indent="-342900">
              <a:buClr>
                <a:srgbClr val="163776"/>
              </a:buClr>
              <a:buFont typeface="Wingdings" pitchFamily="2" charset="2"/>
              <a:buChar char="§"/>
            </a:pPr>
            <a:r>
              <a:rPr lang="en-US" altLang="en-US" sz="2400" dirty="0" smtClean="0"/>
              <a:t>Most-Favored-Nation Status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89132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International Trade Agreements</a:t>
            </a:r>
            <a:br>
              <a:rPr lang="en-US" dirty="0" smtClean="0"/>
            </a:br>
            <a:r>
              <a:rPr lang="en-US" dirty="0" smtClean="0"/>
              <a:t>WTO</a:t>
            </a:r>
            <a:endParaRPr lang="en-US" sz="2400" b="0" dirty="0" smtClean="0"/>
          </a:p>
        </p:txBody>
      </p:sp>
      <p:sp>
        <p:nvSpPr>
          <p:cNvPr id="60418" name="Rectangle 5"/>
          <p:cNvSpPr>
            <a:spLocks noGrp="1" noChangeArrowheads="1"/>
          </p:cNvSpPr>
          <p:nvPr>
            <p:ph idx="1"/>
          </p:nvPr>
        </p:nvSpPr>
        <p:spPr>
          <a:xfrm>
            <a:off x="762000" y="1600201"/>
            <a:ext cx="7924800" cy="2590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World Trade Organization (WTO)</a:t>
            </a:r>
          </a:p>
          <a:p>
            <a:r>
              <a:rPr lang="en-US" dirty="0" smtClean="0"/>
              <a:t>161 Members (as of April 2015)</a:t>
            </a:r>
          </a:p>
          <a:p>
            <a:r>
              <a:rPr lang="en-US" dirty="0" smtClean="0"/>
              <a:t>Established in 1995</a:t>
            </a:r>
          </a:p>
          <a:p>
            <a:r>
              <a:rPr lang="en-US" dirty="0" smtClean="0">
                <a:hlinkClick r:id="rId3"/>
              </a:rPr>
              <a:t>https://www.wto.org/index.htm</a:t>
            </a:r>
            <a:endParaRPr lang="en-US" dirty="0" smtClean="0"/>
          </a:p>
          <a:p>
            <a:r>
              <a:rPr lang="en-US" dirty="0" smtClean="0"/>
              <a:t>Oversees GATT provisions</a:t>
            </a:r>
          </a:p>
          <a:p>
            <a:r>
              <a:rPr lang="en-US" dirty="0"/>
              <a:t>H</a:t>
            </a:r>
            <a:r>
              <a:rPr lang="en-US" dirty="0" smtClean="0"/>
              <a:t>as judicial powers to mediate trade disputes arising from GATT rules </a:t>
            </a:r>
          </a:p>
          <a:p>
            <a:r>
              <a:rPr lang="en-US" dirty="0"/>
              <a:t>E</a:t>
            </a:r>
            <a:r>
              <a:rPr lang="en-US" dirty="0" smtClean="0"/>
              <a:t>xerts more binding authority than GATT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39266" name="Picture 2" descr="http://upload.wikimedia.org/wikipedia/commons/thumb/8/86/Wto_logo.svg/500px-Wto_logo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410200"/>
            <a:ext cx="4229100" cy="126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World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Established in 1944 for post-war reconstruction.</a:t>
            </a:r>
          </a:p>
          <a:p>
            <a:r>
              <a:rPr lang="en-US" dirty="0" smtClean="0"/>
              <a:t>Present mandate: Worldwide Poverty Alleviation.</a:t>
            </a:r>
          </a:p>
          <a:p>
            <a:r>
              <a:rPr lang="en-US" dirty="0"/>
              <a:t>Funds projects to build and expand infrastructure in developing </a:t>
            </a:r>
            <a:r>
              <a:rPr lang="en-US" dirty="0" smtClean="0"/>
              <a:t>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05428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International Monetary Fund </a:t>
            </a:r>
            <a:br>
              <a:rPr lang="en-US" dirty="0" smtClean="0"/>
            </a:br>
            <a:r>
              <a:rPr lang="en-US" dirty="0" smtClean="0"/>
              <a:t>(IMF)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Created in 1945</a:t>
            </a:r>
          </a:p>
          <a:p>
            <a:r>
              <a:rPr lang="en-US" dirty="0" smtClean="0"/>
              <a:t>188 countries</a:t>
            </a:r>
          </a:p>
          <a:p>
            <a:r>
              <a:rPr lang="en-US" dirty="0" smtClean="0"/>
              <a:t>Its </a:t>
            </a:r>
            <a:r>
              <a:rPr lang="en-US" dirty="0"/>
              <a:t>primary purpose is to ensure the stability of the international monetary system—the system of exchange rates and international payments that enables countries (and their citizens) to transact with each other.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Fund's mandate was updated in 2012 to include all macroeconomic and financial sector issues that bear on global stability.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0529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WTO Members Share in </a:t>
            </a:r>
            <a:br>
              <a:rPr lang="en-US" dirty="0" smtClean="0"/>
            </a:br>
            <a:r>
              <a:rPr lang="en-US" dirty="0" smtClean="0"/>
              <a:t>World Merchandise Trade,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80772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654391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International Economic Organizations:</a:t>
            </a:r>
            <a:br>
              <a:rPr lang="en-US" dirty="0" smtClean="0"/>
            </a:br>
            <a:r>
              <a:rPr lang="en-US" dirty="0" smtClean="0"/>
              <a:t>The Evolving European Union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76400"/>
            <a:ext cx="4933950" cy="389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3352800" cy="3657600"/>
          </a:xfrm>
        </p:spPr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dirty="0" smtClean="0"/>
              <a:t>The European Union is now an economic force, with a collective economy larger than that of the United States or Japan.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53340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28 Countries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  <a:hlinkClick r:id="rId4"/>
              </a:rPr>
              <a:t>European Union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AFT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578567"/>
            <a:ext cx="3812801" cy="4984597"/>
          </a:xfrm>
          <a:prstGeom prst="rect">
            <a:avLst/>
          </a:prstGeom>
        </p:spPr>
      </p:pic>
      <p:sp>
        <p:nvSpPr>
          <p:cNvPr id="69633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International Economic Organizations: </a:t>
            </a:r>
            <a:br>
              <a:rPr lang="en-US" dirty="0" smtClean="0"/>
            </a:br>
            <a:r>
              <a:rPr lang="en-US" dirty="0" smtClean="0"/>
              <a:t>NAFTA</a:t>
            </a:r>
            <a:endParaRPr lang="en-US" sz="2400" b="0" dirty="0" smtClean="0"/>
          </a:p>
        </p:txBody>
      </p:sp>
      <p:sp>
        <p:nvSpPr>
          <p:cNvPr id="69634" name="Text Box 12"/>
          <p:cNvSpPr txBox="1">
            <a:spLocks noChangeArrowheads="1"/>
          </p:cNvSpPr>
          <p:nvPr/>
        </p:nvSpPr>
        <p:spPr bwMode="auto">
          <a:xfrm>
            <a:off x="838200" y="1600200"/>
            <a:ext cx="47386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CD123F"/>
              </a:buClr>
            </a:pP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North American Free Trade Agreement </a:t>
            </a: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NAFTA)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905000" y="2895600"/>
            <a:ext cx="3505831" cy="2362200"/>
            <a:chOff x="1600200" y="2667000"/>
            <a:chExt cx="3505831" cy="2362200"/>
          </a:xfrm>
        </p:grpSpPr>
        <p:sp>
          <p:nvSpPr>
            <p:cNvPr id="3" name="TextBox 2"/>
            <p:cNvSpPr txBox="1"/>
            <p:nvPr/>
          </p:nvSpPr>
          <p:spPr>
            <a:xfrm>
              <a:off x="2971800" y="2819400"/>
              <a:ext cx="21342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1" dirty="0" smtClean="0">
                  <a:latin typeface="+mn-lt"/>
                </a:rPr>
                <a:t>The United States</a:t>
              </a:r>
              <a:endParaRPr lang="en-US" sz="1800" b="1" dirty="0"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71800" y="3657600"/>
              <a:ext cx="10185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1" dirty="0" smtClean="0">
                  <a:latin typeface="+mn-lt"/>
                </a:rPr>
                <a:t>Canada</a:t>
              </a:r>
              <a:endParaRPr lang="en-US" sz="1800" b="1" dirty="0"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71800" y="4572000"/>
              <a:ext cx="967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1" dirty="0" smtClean="0">
                  <a:latin typeface="+mn-lt"/>
                </a:rPr>
                <a:t>Mexico</a:t>
              </a:r>
              <a:endParaRPr lang="en-US" sz="1800" b="1" dirty="0">
                <a:latin typeface="+mn-lt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00200" y="3581400"/>
              <a:ext cx="1104900" cy="55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00200" y="2667000"/>
              <a:ext cx="1104900" cy="5842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00200" y="4419600"/>
              <a:ext cx="10668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5" name="TextBox 14"/>
          <p:cNvSpPr txBox="1"/>
          <p:nvPr/>
        </p:nvSpPr>
        <p:spPr>
          <a:xfrm rot="16200000">
            <a:off x="-1104900" y="3771900"/>
            <a:ext cx="3733800" cy="3048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FLAGS: </a:t>
            </a:r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</a:t>
            </a:r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I</a:t>
            </a:r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INTS VIKMANIS</a:t>
            </a:r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/SHUTTERSTOCK     MAPS: © ILDOGESTO/SHUTTERSTOCK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Economic </a:t>
            </a:r>
            <a:r>
              <a:rPr lang="en-US" dirty="0" smtClean="0"/>
              <a:t>Organizations: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NAFTA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2889"/>
            <a:ext cx="3962400" cy="4950311"/>
          </a:xfrm>
          <a:ln w="19050" cmpd="sng">
            <a:solidFill>
              <a:srgbClr val="00B05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B050"/>
                </a:solidFill>
              </a:rPr>
              <a:t>Support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US" sz="2300" dirty="0" smtClean="0"/>
              <a:t>Contributes to significant increases in trade and investment</a:t>
            </a:r>
          </a:p>
          <a:p>
            <a:r>
              <a:rPr lang="en-US" sz="2300" dirty="0" smtClean="0"/>
              <a:t>Benefits companies in all three countries</a:t>
            </a:r>
          </a:p>
          <a:p>
            <a:r>
              <a:rPr lang="en-US" sz="2300" dirty="0" smtClean="0"/>
              <a:t>Results in increased sales, new partnerships, and new opportunities</a:t>
            </a:r>
          </a:p>
          <a:p>
            <a:r>
              <a:rPr lang="en-US" sz="2300" dirty="0" smtClean="0"/>
              <a:t>Creates high-paying export-related jobs</a:t>
            </a:r>
          </a:p>
          <a:p>
            <a:r>
              <a:rPr lang="en-US" sz="2300" dirty="0" smtClean="0"/>
              <a:t>Leads to better prices and selection in consumer goods</a:t>
            </a:r>
            <a:endParaRPr lang="en-US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876800" y="1600200"/>
            <a:ext cx="3962400" cy="4953000"/>
          </a:xfrm>
          <a:prstGeom prst="rect">
            <a:avLst/>
          </a:prstGeom>
          <a:noFill/>
          <a:ln w="19050" cmpd="sng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Criticism</a:t>
            </a:r>
          </a:p>
          <a:p>
            <a:r>
              <a:rPr lang="en-US" sz="2300" dirty="0" smtClean="0"/>
              <a:t>Has not achieved its goals</a:t>
            </a:r>
          </a:p>
          <a:p>
            <a:r>
              <a:rPr lang="en-US" sz="2300" dirty="0" smtClean="0"/>
              <a:t>Resulted in job losses</a:t>
            </a:r>
          </a:p>
          <a:p>
            <a:r>
              <a:rPr lang="en-US" sz="2300" dirty="0" smtClean="0"/>
              <a:t>Erodes labor standards and lowers wages</a:t>
            </a:r>
          </a:p>
          <a:p>
            <a:r>
              <a:rPr lang="en-US" sz="2300" dirty="0" smtClean="0"/>
              <a:t>Undermines national sovereignty and independence</a:t>
            </a:r>
          </a:p>
          <a:p>
            <a:r>
              <a:rPr lang="en-US" sz="2300" dirty="0" smtClean="0"/>
              <a:t>Does nothing to help the environment</a:t>
            </a:r>
          </a:p>
          <a:p>
            <a:r>
              <a:rPr lang="en-US" sz="2300" dirty="0" smtClean="0"/>
              <a:t>Hurts the agricultural sector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66479978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FTADR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" b="10252"/>
          <a:stretch/>
        </p:blipFill>
        <p:spPr>
          <a:xfrm>
            <a:off x="3657600" y="1504039"/>
            <a:ext cx="5483615" cy="4900523"/>
          </a:xfrm>
          <a:prstGeom prst="rect">
            <a:avLst/>
          </a:prstGeom>
        </p:spPr>
      </p:pic>
      <p:sp>
        <p:nvSpPr>
          <p:cNvPr id="7168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International Economic Organizations: </a:t>
            </a:r>
            <a:br>
              <a:rPr lang="en-US" dirty="0" smtClean="0"/>
            </a:br>
            <a:r>
              <a:rPr lang="en-US" dirty="0" smtClean="0"/>
              <a:t>CAFTA-DR</a:t>
            </a:r>
            <a:endParaRPr lang="en-US" sz="2400" b="0" dirty="0" smtClean="0"/>
          </a:p>
        </p:txBody>
      </p:sp>
      <p:sp>
        <p:nvSpPr>
          <p:cNvPr id="71682" name="Text Box 12"/>
          <p:cNvSpPr txBox="1">
            <a:spLocks noChangeArrowheads="1"/>
          </p:cNvSpPr>
          <p:nvPr/>
        </p:nvSpPr>
        <p:spPr bwMode="auto">
          <a:xfrm>
            <a:off x="713007" y="1600200"/>
            <a:ext cx="5763993" cy="126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CD123F"/>
              </a:buClr>
            </a:pP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Central American Free Trade Agreement – </a:t>
            </a: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Dominican </a:t>
            </a: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Republic</a:t>
            </a:r>
            <a:r>
              <a:rPr lang="en-US" sz="2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(CAFTA-DR</a:t>
            </a: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)   Est. 2003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133600" y="3282323"/>
            <a:ext cx="2590800" cy="2596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0" hangingPunct="0">
              <a:lnSpc>
                <a:spcPts val="6460"/>
              </a:lnSpc>
              <a:spcBef>
                <a:spcPct val="20000"/>
              </a:spcBef>
              <a:buClr>
                <a:srgbClr val="00709A"/>
              </a:buClr>
            </a:pPr>
            <a:r>
              <a:rPr lang="en-US" sz="1800" b="1" dirty="0">
                <a:latin typeface="Arial" charset="0"/>
              </a:rPr>
              <a:t>El </a:t>
            </a:r>
            <a:r>
              <a:rPr lang="en-US" sz="1800" b="1" dirty="0" smtClean="0">
                <a:latin typeface="Arial" charset="0"/>
              </a:rPr>
              <a:t>Salvador</a:t>
            </a:r>
          </a:p>
          <a:p>
            <a:pPr algn="l" eaLnBrk="0" hangingPunct="0">
              <a:lnSpc>
                <a:spcPts val="6460"/>
              </a:lnSpc>
              <a:spcBef>
                <a:spcPct val="20000"/>
              </a:spcBef>
              <a:buClr>
                <a:srgbClr val="00709A"/>
              </a:buClr>
            </a:pPr>
            <a:r>
              <a:rPr lang="en-US" sz="1800" b="1" dirty="0" smtClean="0">
                <a:latin typeface="Arial" charset="0"/>
              </a:rPr>
              <a:t>Guatemala</a:t>
            </a:r>
          </a:p>
          <a:p>
            <a:pPr algn="l" eaLnBrk="0" hangingPunct="0">
              <a:lnSpc>
                <a:spcPts val="6460"/>
              </a:lnSpc>
              <a:spcBef>
                <a:spcPct val="20000"/>
              </a:spcBef>
              <a:buClr>
                <a:srgbClr val="00709A"/>
              </a:buClr>
            </a:pPr>
            <a:r>
              <a:rPr lang="en-US" sz="1800" b="1" dirty="0" smtClean="0">
                <a:latin typeface="Arial" charset="0"/>
              </a:rPr>
              <a:t>Honduras</a:t>
            </a:r>
            <a:endParaRPr lang="en-US" sz="1800" b="1" dirty="0">
              <a:latin typeface="Arial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89335" y="3581400"/>
            <a:ext cx="4165265" cy="2438400"/>
            <a:chOff x="889335" y="3124200"/>
            <a:chExt cx="4165265" cy="24384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8600" y="4038600"/>
              <a:ext cx="9779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38600" y="4953000"/>
              <a:ext cx="10160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400" y="3124200"/>
              <a:ext cx="10795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5665" y="4038600"/>
              <a:ext cx="9779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9335" y="4953000"/>
              <a:ext cx="1104900" cy="55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38600" y="3124200"/>
              <a:ext cx="10160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4" name="Rectangle 33"/>
          <p:cNvSpPr/>
          <p:nvPr/>
        </p:nvSpPr>
        <p:spPr>
          <a:xfrm>
            <a:off x="5181600" y="3276600"/>
            <a:ext cx="2590800" cy="2596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0" hangingPunct="0">
              <a:lnSpc>
                <a:spcPts val="6460"/>
              </a:lnSpc>
              <a:spcBef>
                <a:spcPct val="20000"/>
              </a:spcBef>
              <a:buClr>
                <a:srgbClr val="00709A"/>
              </a:buClr>
            </a:pPr>
            <a:r>
              <a:rPr lang="en-US" sz="1800" b="1" dirty="0" smtClean="0">
                <a:latin typeface="Arial" charset="0"/>
              </a:rPr>
              <a:t>Nicaragua</a:t>
            </a:r>
          </a:p>
          <a:p>
            <a:pPr algn="l" eaLnBrk="0" hangingPunct="0">
              <a:lnSpc>
                <a:spcPts val="6460"/>
              </a:lnSpc>
              <a:spcBef>
                <a:spcPct val="20000"/>
              </a:spcBef>
              <a:buClr>
                <a:srgbClr val="00709A"/>
              </a:buClr>
            </a:pPr>
            <a:r>
              <a:rPr lang="en-US" sz="1800" b="1" dirty="0" smtClean="0">
                <a:latin typeface="Arial" charset="0"/>
              </a:rPr>
              <a:t>Dominican Republic</a:t>
            </a:r>
          </a:p>
          <a:p>
            <a:pPr algn="l" eaLnBrk="0" hangingPunct="0">
              <a:lnSpc>
                <a:spcPts val="6460"/>
              </a:lnSpc>
              <a:spcBef>
                <a:spcPct val="20000"/>
              </a:spcBef>
              <a:buClr>
                <a:srgbClr val="00709A"/>
              </a:buClr>
            </a:pPr>
            <a:r>
              <a:rPr lang="en-US" sz="1800" b="1" dirty="0" smtClean="0">
                <a:latin typeface="Arial" charset="0"/>
              </a:rPr>
              <a:t>Costa Rica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-1104900" y="3771900"/>
            <a:ext cx="3733800" cy="3048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FLAGS: </a:t>
            </a:r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</a:t>
            </a:r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I</a:t>
            </a:r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INTS VIKMANIS</a:t>
            </a:r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/SHUTTERSTOCK     MAPS: © ILDOGESTO/SHUTTERSTOCK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SEA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63"/>
          <a:stretch/>
        </p:blipFill>
        <p:spPr>
          <a:xfrm>
            <a:off x="5001222" y="1524000"/>
            <a:ext cx="4142778" cy="4648200"/>
          </a:xfrm>
          <a:prstGeom prst="rect">
            <a:avLst/>
          </a:prstGeom>
        </p:spPr>
      </p:pic>
      <p:sp>
        <p:nvSpPr>
          <p:cNvPr id="73729" name="Text Box 171"/>
          <p:cNvSpPr txBox="1">
            <a:spLocks noChangeArrowheads="1"/>
          </p:cNvSpPr>
          <p:nvPr/>
        </p:nvSpPr>
        <p:spPr bwMode="auto">
          <a:xfrm>
            <a:off x="762000" y="1549400"/>
            <a:ext cx="7543800" cy="875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CD123F"/>
              </a:buClr>
            </a:pP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Association of Southeast Asian </a:t>
            </a: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Nations</a:t>
            </a:r>
            <a:br>
              <a:rPr lang="en-US" sz="2800" b="1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 (</a:t>
            </a:r>
            <a:r>
              <a:rPr lang="en-US" sz="2800" b="1" dirty="0">
                <a:solidFill>
                  <a:srgbClr val="000000"/>
                </a:solidFill>
                <a:latin typeface="Arial" charset="0"/>
              </a:rPr>
              <a:t>ASEAN)  </a:t>
            </a:r>
            <a:r>
              <a:rPr lang="en-US" sz="2800" b="1" dirty="0" smtClean="0">
                <a:solidFill>
                  <a:srgbClr val="000000"/>
                </a:solidFill>
                <a:latin typeface="Arial" charset="0"/>
              </a:rPr>
              <a:t> Est. 1967</a:t>
            </a: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Economic Organizations: </a:t>
            </a:r>
            <a:br>
              <a:rPr lang="en-US" dirty="0" smtClean="0"/>
            </a:br>
            <a:r>
              <a:rPr lang="en-US" dirty="0" smtClean="0"/>
              <a:t>ASEAN</a:t>
            </a:r>
            <a:endParaRPr lang="en-US" sz="2400" b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801912" y="2590800"/>
            <a:ext cx="2779488" cy="3886200"/>
            <a:chOff x="801912" y="2362200"/>
            <a:chExt cx="2779488" cy="3886200"/>
          </a:xfrm>
        </p:grpSpPr>
        <p:sp>
          <p:nvSpPr>
            <p:cNvPr id="3" name="TextBox 2"/>
            <p:cNvSpPr txBox="1"/>
            <p:nvPr/>
          </p:nvSpPr>
          <p:spPr>
            <a:xfrm>
              <a:off x="1981200" y="2471677"/>
              <a:ext cx="1600200" cy="3631763"/>
            </a:xfrm>
            <a:prstGeom prst="rect">
              <a:avLst/>
            </a:prstGeom>
            <a:noFill/>
          </p:spPr>
          <p:txBody>
            <a:bodyPr wrap="square" numCol="1" spcCol="274320" rtlCol="0">
              <a:spAutoFit/>
            </a:bodyPr>
            <a:lstStyle/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Brunei</a:t>
              </a:r>
            </a:p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Myanmar</a:t>
              </a:r>
            </a:p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Cambodia</a:t>
              </a:r>
            </a:p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Indonesia</a:t>
              </a:r>
            </a:p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Laos</a:t>
              </a:r>
              <a:endParaRPr lang="en-US" sz="1800" b="1" dirty="0">
                <a:latin typeface="+mn-lt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912" y="2362200"/>
              <a:ext cx="1104900" cy="55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600" y="3124200"/>
              <a:ext cx="9144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6648" y="3962400"/>
              <a:ext cx="9144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96648" y="4800600"/>
              <a:ext cx="9144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90600" y="5638800"/>
              <a:ext cx="9144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0" name="Group 19"/>
          <p:cNvGrpSpPr/>
          <p:nvPr/>
        </p:nvGrpSpPr>
        <p:grpSpPr>
          <a:xfrm>
            <a:off x="3657600" y="2590800"/>
            <a:ext cx="2750555" cy="3886200"/>
            <a:chOff x="3657600" y="2362200"/>
            <a:chExt cx="2750555" cy="38862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64955" y="2362200"/>
              <a:ext cx="1104900" cy="55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57600" y="3124200"/>
              <a:ext cx="1104900" cy="558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787719" y="3962400"/>
              <a:ext cx="9144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787719" y="4800600"/>
              <a:ext cx="9144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87719" y="5638800"/>
              <a:ext cx="914400" cy="609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4807955" y="2471677"/>
              <a:ext cx="1600200" cy="3631763"/>
            </a:xfrm>
            <a:prstGeom prst="rect">
              <a:avLst/>
            </a:prstGeom>
            <a:noFill/>
          </p:spPr>
          <p:txBody>
            <a:bodyPr wrap="square" numCol="1" spcCol="274320" rtlCol="0">
              <a:spAutoFit/>
            </a:bodyPr>
            <a:lstStyle/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Malaysia</a:t>
              </a:r>
            </a:p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Philippines</a:t>
              </a:r>
            </a:p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Singapore</a:t>
              </a:r>
            </a:p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Thailand</a:t>
              </a:r>
            </a:p>
            <a:p>
              <a:pPr algn="l">
                <a:spcBef>
                  <a:spcPts val="4200"/>
                </a:spcBef>
              </a:pPr>
              <a:r>
                <a:rPr lang="en-US" sz="1800" b="1" dirty="0" smtClean="0">
                  <a:latin typeface="+mn-lt"/>
                </a:rPr>
                <a:t>Vietnam</a:t>
              </a:r>
              <a:endParaRPr lang="en-US" sz="1800" b="1" dirty="0">
                <a:latin typeface="+mn-lt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-1104900" y="3771900"/>
            <a:ext cx="3733800" cy="3048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FLAGS: </a:t>
            </a:r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</a:t>
            </a:r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I</a:t>
            </a:r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INTS VIKMANIS</a:t>
            </a:r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/SHUTTERSTOCK     MAPS: © ILDOGESTO/SHUTTERSTOCK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PEC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7" t="5903" r="8898" b="14334"/>
          <a:stretch/>
        </p:blipFill>
        <p:spPr>
          <a:xfrm>
            <a:off x="2066930" y="2834439"/>
            <a:ext cx="7077070" cy="3566361"/>
          </a:xfrm>
          <a:prstGeom prst="rect">
            <a:avLst/>
          </a:prstGeom>
        </p:spPr>
      </p:pic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Economic </a:t>
            </a:r>
            <a:r>
              <a:rPr lang="en-US" dirty="0" smtClean="0"/>
              <a:t>Organizations: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OPEC</a:t>
            </a:r>
          </a:p>
        </p:txBody>
      </p:sp>
      <p:sp>
        <p:nvSpPr>
          <p:cNvPr id="77827" name="Rectangle 6"/>
          <p:cNvSpPr>
            <a:spLocks noChangeArrowheads="1"/>
          </p:cNvSpPr>
          <p:nvPr/>
        </p:nvSpPr>
        <p:spPr bwMode="auto">
          <a:xfrm>
            <a:off x="5334000" y="2667000"/>
            <a:ext cx="35814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77828" name="Text Box 7"/>
          <p:cNvSpPr txBox="1">
            <a:spLocks noChangeArrowheads="1"/>
          </p:cNvSpPr>
          <p:nvPr/>
        </p:nvSpPr>
        <p:spPr bwMode="auto">
          <a:xfrm>
            <a:off x="685800" y="1524000"/>
            <a:ext cx="8229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CD123F"/>
              </a:buClr>
            </a:pPr>
            <a:r>
              <a:rPr lang="en-US" sz="2800" b="1" dirty="0">
                <a:latin typeface="Arial" charset="0"/>
              </a:rPr>
              <a:t>Organization of Petroleum </a:t>
            </a:r>
            <a:r>
              <a:rPr lang="en-US" sz="2800" b="1" dirty="0" smtClean="0">
                <a:latin typeface="Arial" charset="0"/>
              </a:rPr>
              <a:t>Exporting Countries (</a:t>
            </a:r>
            <a:r>
              <a:rPr lang="en-US" sz="2800" b="1" dirty="0">
                <a:latin typeface="Arial" charset="0"/>
              </a:rPr>
              <a:t>OPEC</a:t>
            </a:r>
            <a:r>
              <a:rPr lang="en-US" sz="2800" b="1" dirty="0" smtClean="0">
                <a:latin typeface="Arial" charset="0"/>
              </a:rPr>
              <a:t>), Est. 1960</a:t>
            </a:r>
            <a:endParaRPr lang="en-US" sz="2800" b="1" dirty="0"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884597" y="2362200"/>
            <a:ext cx="2176472" cy="4197731"/>
            <a:chOff x="719128" y="2514600"/>
            <a:chExt cx="2176472" cy="4197731"/>
          </a:xfrm>
        </p:grpSpPr>
        <p:sp>
          <p:nvSpPr>
            <p:cNvPr id="77829" name="Text Box 8"/>
            <p:cNvSpPr txBox="1">
              <a:spLocks noChangeArrowheads="1"/>
            </p:cNvSpPr>
            <p:nvPr/>
          </p:nvSpPr>
          <p:spPr bwMode="auto">
            <a:xfrm>
              <a:off x="1633528" y="2514600"/>
              <a:ext cx="1262072" cy="4181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>
                  <a:latin typeface="Arial" charset="0"/>
                </a:rPr>
                <a:t>Algeria</a:t>
              </a:r>
            </a:p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>
                  <a:latin typeface="Arial" charset="0"/>
                </a:rPr>
                <a:t>Indonesia</a:t>
              </a:r>
            </a:p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>
                  <a:latin typeface="Arial" charset="0"/>
                </a:rPr>
                <a:t>Iran</a:t>
              </a:r>
            </a:p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 smtClean="0">
                  <a:latin typeface="Arial" charset="0"/>
                </a:rPr>
                <a:t>Iraq</a:t>
              </a:r>
            </a:p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>
                  <a:latin typeface="Arial" charset="0"/>
                </a:rPr>
                <a:t>Kuwait</a:t>
              </a:r>
            </a:p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 smtClean="0">
                  <a:latin typeface="Arial" charset="0"/>
                </a:rPr>
                <a:t>Libya</a:t>
              </a:r>
            </a:p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 smtClean="0">
                  <a:latin typeface="Arial" charset="0"/>
                </a:rPr>
                <a:t>Nigeria</a:t>
              </a:r>
              <a:endParaRPr lang="en-US" sz="1800" b="1" dirty="0">
                <a:latin typeface="Arial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1528" y="2514600"/>
              <a:ext cx="729234" cy="4861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1528" y="3113532"/>
              <a:ext cx="729234" cy="4861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9989" y="3752088"/>
              <a:ext cx="850773" cy="4861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1528" y="4390644"/>
              <a:ext cx="729234" cy="4861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9128" y="5029200"/>
              <a:ext cx="881158" cy="4456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9128" y="5628132"/>
              <a:ext cx="881158" cy="4456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9128" y="6266688"/>
              <a:ext cx="881158" cy="4456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5" name="Group 24"/>
          <p:cNvGrpSpPr/>
          <p:nvPr/>
        </p:nvGrpSpPr>
        <p:grpSpPr>
          <a:xfrm>
            <a:off x="3137269" y="2515154"/>
            <a:ext cx="2501531" cy="1247602"/>
            <a:chOff x="2971800" y="2515154"/>
            <a:chExt cx="2501531" cy="1247602"/>
          </a:xfrm>
        </p:grpSpPr>
        <p:sp>
          <p:nvSpPr>
            <p:cNvPr id="77830" name="Text Box 9"/>
            <p:cNvSpPr txBox="1">
              <a:spLocks noChangeArrowheads="1"/>
            </p:cNvSpPr>
            <p:nvPr/>
          </p:nvSpPr>
          <p:spPr bwMode="auto">
            <a:xfrm>
              <a:off x="3886200" y="2515154"/>
              <a:ext cx="1587131" cy="1129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 smtClean="0">
                  <a:latin typeface="Arial" charset="0"/>
                </a:rPr>
                <a:t>Qatar</a:t>
              </a:r>
            </a:p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>
                  <a:latin typeface="Arial" charset="0"/>
                </a:rPr>
                <a:t>Saudi </a:t>
              </a:r>
              <a:r>
                <a:rPr lang="en-US" sz="1800" b="1" dirty="0" smtClean="0">
                  <a:latin typeface="Arial" charset="0"/>
                </a:rPr>
                <a:t>Arabia</a:t>
              </a:r>
              <a:endParaRPr lang="en-US" sz="1800" b="1" dirty="0">
                <a:latin typeface="Arial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71800" y="2667000"/>
              <a:ext cx="881158" cy="34436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24200" y="3276600"/>
              <a:ext cx="729234" cy="4861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6" name="Group 25"/>
          <p:cNvGrpSpPr/>
          <p:nvPr/>
        </p:nvGrpSpPr>
        <p:grpSpPr>
          <a:xfrm>
            <a:off x="5614586" y="2514600"/>
            <a:ext cx="3453214" cy="1248156"/>
            <a:chOff x="5560145" y="2514600"/>
            <a:chExt cx="3453214" cy="1248156"/>
          </a:xfrm>
        </p:grpSpPr>
        <p:sp>
          <p:nvSpPr>
            <p:cNvPr id="22" name="Text Box 9"/>
            <p:cNvSpPr txBox="1">
              <a:spLocks noChangeArrowheads="1"/>
            </p:cNvSpPr>
            <p:nvPr/>
          </p:nvSpPr>
          <p:spPr bwMode="auto">
            <a:xfrm>
              <a:off x="6477000" y="2514600"/>
              <a:ext cx="2536359" cy="1129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 smtClean="0">
                  <a:latin typeface="Arial" charset="0"/>
                </a:rPr>
                <a:t>United </a:t>
              </a:r>
              <a:r>
                <a:rPr lang="en-US" sz="1800" b="1" dirty="0">
                  <a:latin typeface="Arial" charset="0"/>
                </a:rPr>
                <a:t>Arab Emirates</a:t>
              </a:r>
            </a:p>
            <a:p>
              <a:pPr algn="l">
                <a:lnSpc>
                  <a:spcPts val="3560"/>
                </a:lnSpc>
                <a:spcBef>
                  <a:spcPts val="1200"/>
                </a:spcBef>
                <a:buClr>
                  <a:srgbClr val="CD123F"/>
                </a:buClr>
              </a:pPr>
              <a:r>
                <a:rPr lang="en-US" sz="1800" b="1" dirty="0">
                  <a:latin typeface="Arial" charset="0"/>
                </a:rPr>
                <a:t>Venezuela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560145" y="2638044"/>
              <a:ext cx="881158" cy="4456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715000" y="3276600"/>
              <a:ext cx="729234" cy="4861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7" name="TextBox 26"/>
          <p:cNvSpPr txBox="1"/>
          <p:nvPr/>
        </p:nvSpPr>
        <p:spPr>
          <a:xfrm rot="16200000">
            <a:off x="-1104900" y="3771900"/>
            <a:ext cx="3733800" cy="3048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FLAGS: </a:t>
            </a:r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</a:t>
            </a:r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I</a:t>
            </a:r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INTS VIKMANIS</a:t>
            </a:r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/SHUTTERSTOCK     MAPS: © ILDOGESTO/SHUTTERSTOCK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International Economic Organizations: </a:t>
            </a:r>
            <a:br>
              <a:rPr lang="en-US" dirty="0" smtClean="0"/>
            </a:br>
            <a:r>
              <a:rPr lang="en-US" dirty="0" smtClean="0"/>
              <a:t>Others</a:t>
            </a:r>
            <a:endParaRPr lang="en-US" sz="2400" b="0" dirty="0" smtClean="0"/>
          </a:p>
        </p:txBody>
      </p:sp>
      <p:sp>
        <p:nvSpPr>
          <p:cNvPr id="75778" name="Rectangle 9"/>
          <p:cNvSpPr>
            <a:spLocks noGrp="1" noChangeArrowheads="1"/>
          </p:cNvSpPr>
          <p:nvPr>
            <p:ph idx="1"/>
          </p:nvPr>
        </p:nvSpPr>
        <p:spPr>
          <a:xfrm>
            <a:off x="1371600" y="1570037"/>
            <a:ext cx="6781800" cy="4525963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Clr>
                <a:srgbClr val="00709A"/>
              </a:buClr>
            </a:pPr>
            <a:r>
              <a:rPr lang="en-US" sz="2400" b="1" dirty="0" smtClean="0"/>
              <a:t>The Commonwealth of Independent States</a:t>
            </a:r>
            <a:r>
              <a:rPr lang="en-US" sz="2400" dirty="0" smtClean="0"/>
              <a:t>, Est. 1991</a:t>
            </a:r>
          </a:p>
          <a:p>
            <a:pPr eaLnBrk="1" hangingPunct="1">
              <a:spcAft>
                <a:spcPts val="600"/>
              </a:spcAft>
              <a:buClr>
                <a:srgbClr val="00709A"/>
              </a:buClr>
            </a:pPr>
            <a:r>
              <a:rPr lang="en-US" sz="2400" b="1" dirty="0" smtClean="0"/>
              <a:t>Trans-Pacific Partnership </a:t>
            </a:r>
            <a:r>
              <a:rPr lang="en-US" sz="2400" dirty="0" smtClean="0"/>
              <a:t>(TPP), Est. 2011</a:t>
            </a:r>
          </a:p>
          <a:p>
            <a:pPr eaLnBrk="1" hangingPunct="1">
              <a:spcAft>
                <a:spcPts val="600"/>
              </a:spcAft>
              <a:buClr>
                <a:srgbClr val="00709A"/>
              </a:buClr>
            </a:pPr>
            <a:r>
              <a:rPr lang="en-US" sz="2400" b="1" dirty="0" smtClean="0"/>
              <a:t>Commonwealth of Independent States </a:t>
            </a:r>
            <a:r>
              <a:rPr lang="en-US" sz="2400" dirty="0" smtClean="0"/>
              <a:t>(CIS), Est. 1991</a:t>
            </a:r>
          </a:p>
          <a:p>
            <a:pPr eaLnBrk="1" hangingPunct="1">
              <a:spcAft>
                <a:spcPts val="600"/>
              </a:spcAft>
              <a:buClr>
                <a:srgbClr val="00709A"/>
              </a:buClr>
            </a:pPr>
            <a:r>
              <a:rPr lang="en-US" sz="2400" b="1" dirty="0" smtClean="0"/>
              <a:t>Caribbean Basin Initiative </a:t>
            </a:r>
            <a:r>
              <a:rPr lang="en-US" sz="2400" dirty="0" smtClean="0"/>
              <a:t>(CBI)</a:t>
            </a:r>
          </a:p>
          <a:p>
            <a:pPr eaLnBrk="1" hangingPunct="1">
              <a:spcAft>
                <a:spcPts val="600"/>
              </a:spcAft>
              <a:buClr>
                <a:srgbClr val="00709A"/>
              </a:buClr>
            </a:pPr>
            <a:r>
              <a:rPr lang="en-US" sz="2400" b="1" dirty="0" smtClean="0"/>
              <a:t>Common Market of the Southern Cone </a:t>
            </a:r>
            <a:r>
              <a:rPr lang="en-US" sz="2400" dirty="0" smtClean="0"/>
              <a:t>(MERCOSUR), Est. 1991</a:t>
            </a:r>
          </a:p>
          <a:p>
            <a:pPr eaLnBrk="1" hangingPunct="1">
              <a:spcAft>
                <a:spcPts val="600"/>
              </a:spcAft>
              <a:buClr>
                <a:srgbClr val="00709A"/>
              </a:buClr>
            </a:pPr>
            <a:r>
              <a:rPr lang="en-US" sz="2400" b="1" dirty="0" smtClean="0"/>
              <a:t>Organization of Petroleum Exporting Countries </a:t>
            </a:r>
            <a:r>
              <a:rPr lang="en-US" sz="2400" dirty="0" smtClean="0"/>
              <a:t>(OPEC), Est. 1960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 Pacific 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924800" cy="4830763"/>
          </a:xfrm>
        </p:spPr>
        <p:txBody>
          <a:bodyPr/>
          <a:lstStyle/>
          <a:p>
            <a:r>
              <a:rPr lang="en-US" dirty="0" smtClean="0"/>
              <a:t>A multinational trade agreement</a:t>
            </a:r>
          </a:p>
          <a:p>
            <a:pPr lvl="1"/>
            <a:r>
              <a:rPr lang="en-US" sz="2400" dirty="0" smtClean="0"/>
              <a:t>Ten years of negotiations among 12 nations completed October </a:t>
            </a:r>
            <a:r>
              <a:rPr lang="en-US" sz="2400" dirty="0" smtClean="0"/>
              <a:t>2015 &amp; signed </a:t>
            </a:r>
            <a:r>
              <a:rPr lang="en-US" sz="2400" dirty="0" err="1" smtClean="0"/>
              <a:t>Februar</a:t>
            </a:r>
            <a:r>
              <a:rPr lang="en-US" sz="2400" dirty="0" smtClean="0"/>
              <a:t> 2016</a:t>
            </a:r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Eliminates trade restrictions among member nations</a:t>
            </a:r>
          </a:p>
          <a:p>
            <a:pPr lvl="1"/>
            <a:r>
              <a:rPr lang="en-US" sz="2400" dirty="0" smtClean="0"/>
              <a:t>Imposes labor and environmental standards</a:t>
            </a:r>
          </a:p>
          <a:p>
            <a:pPr lvl="1"/>
            <a:r>
              <a:rPr lang="en-US" sz="2400" dirty="0" smtClean="0"/>
              <a:t>Safeguards intellectual property</a:t>
            </a:r>
          </a:p>
          <a:p>
            <a:pPr lvl="1"/>
            <a:r>
              <a:rPr lang="en-US" sz="2400" dirty="0" smtClean="0"/>
              <a:t>Ensures fair competition with state-owned enterprises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709967"/>
              </p:ext>
            </p:extLst>
          </p:nvPr>
        </p:nvGraphicFramePr>
        <p:xfrm>
          <a:off x="1600200" y="2514600"/>
          <a:ext cx="6172200" cy="1402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43050"/>
                <a:gridCol w="1543050"/>
                <a:gridCol w="1543050"/>
                <a:gridCol w="1543050"/>
              </a:tblGrid>
              <a:tr h="377301"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TPP Member Nations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6033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Australia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Malaysia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United States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Brunei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60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Canada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Mexico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Vietnam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Singapore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603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Japan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Peru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Chile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New Zealand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67366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TPP Benefits to U.S. Businesses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TPP is expected to:</a:t>
            </a:r>
          </a:p>
          <a:p>
            <a:pPr lvl="1"/>
            <a:r>
              <a:rPr lang="en-US" dirty="0" smtClean="0"/>
              <a:t>Boost U.S. exports to Asian markets</a:t>
            </a:r>
          </a:p>
          <a:p>
            <a:pPr lvl="2"/>
            <a:r>
              <a:rPr lang="en-US" dirty="0" smtClean="0"/>
              <a:t>Agriculture</a:t>
            </a:r>
          </a:p>
          <a:p>
            <a:pPr lvl="2"/>
            <a:r>
              <a:rPr lang="en-US" dirty="0" smtClean="0"/>
              <a:t>Small Business</a:t>
            </a:r>
          </a:p>
          <a:p>
            <a:pPr lvl="2"/>
            <a:r>
              <a:rPr lang="en-US" dirty="0" smtClean="0"/>
              <a:t>Services</a:t>
            </a:r>
          </a:p>
          <a:p>
            <a:pPr lvl="2"/>
            <a:r>
              <a:rPr lang="en-US" dirty="0" smtClean="0"/>
              <a:t>Technology/Intellectual Property</a:t>
            </a:r>
          </a:p>
          <a:p>
            <a:pPr lvl="1"/>
            <a:r>
              <a:rPr lang="en-US" dirty="0" smtClean="0"/>
              <a:t>Level the playing field for U.S. manufacturing</a:t>
            </a:r>
          </a:p>
          <a:p>
            <a:pPr lvl="2"/>
            <a:r>
              <a:rPr lang="en-US" dirty="0" smtClean="0"/>
              <a:t>Labor</a:t>
            </a:r>
          </a:p>
          <a:p>
            <a:pPr lvl="2"/>
            <a:r>
              <a:rPr lang="en-US" dirty="0" smtClean="0"/>
              <a:t>Environment</a:t>
            </a:r>
          </a:p>
          <a:p>
            <a:pPr lvl="2"/>
            <a:r>
              <a:rPr lang="en-US" dirty="0" smtClean="0"/>
              <a:t>Ownership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48338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TPP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May result in </a:t>
            </a:r>
            <a:r>
              <a:rPr lang="en-US" dirty="0"/>
              <a:t>further export of manufacturing jobs to low-wage </a:t>
            </a:r>
            <a:r>
              <a:rPr lang="en-US" dirty="0" smtClean="0"/>
              <a:t>nations.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May raise prices for pharmaceuticals </a:t>
            </a:r>
            <a:r>
              <a:rPr lang="en-US" dirty="0"/>
              <a:t>and other high-value products by spreading American standards for patent protections to other countries. </a:t>
            </a: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Allows multinational </a:t>
            </a:r>
            <a:r>
              <a:rPr lang="en-US" dirty="0"/>
              <a:t>corporations to </a:t>
            </a:r>
            <a:r>
              <a:rPr lang="en-US" dirty="0" smtClean="0"/>
              <a:t>challenge domestic </a:t>
            </a:r>
            <a:r>
              <a:rPr lang="en-US" dirty="0"/>
              <a:t>regulations and court rulings before special </a:t>
            </a:r>
            <a:r>
              <a:rPr lang="en-US" dirty="0" smtClean="0"/>
              <a:t>tribunals.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Protects corporate interests in the name of free trade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45568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31" name="Line 19"/>
          <p:cNvSpPr>
            <a:spLocks noChangeShapeType="1"/>
          </p:cNvSpPr>
          <p:nvPr/>
        </p:nvSpPr>
        <p:spPr bwMode="auto">
          <a:xfrm flipV="1">
            <a:off x="4419600" y="2095500"/>
            <a:ext cx="0" cy="152400"/>
          </a:xfrm>
          <a:prstGeom prst="line">
            <a:avLst/>
          </a:prstGeom>
          <a:noFill/>
          <a:ln w="38100">
            <a:solidFill>
              <a:srgbClr val="00709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929" name="Line 17"/>
          <p:cNvSpPr>
            <a:spLocks noChangeShapeType="1"/>
          </p:cNvSpPr>
          <p:nvPr/>
        </p:nvSpPr>
        <p:spPr bwMode="auto">
          <a:xfrm flipV="1">
            <a:off x="4419600" y="2247900"/>
            <a:ext cx="0" cy="3657600"/>
          </a:xfrm>
          <a:prstGeom prst="line">
            <a:avLst/>
          </a:prstGeom>
          <a:noFill/>
          <a:ln w="38100">
            <a:solidFill>
              <a:srgbClr val="00709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for </a:t>
            </a:r>
            <a:br>
              <a:rPr lang="en-US" dirty="0" smtClean="0"/>
            </a:br>
            <a:r>
              <a:rPr lang="en-US" dirty="0" smtClean="0"/>
              <a:t>International Business</a:t>
            </a:r>
          </a:p>
        </p:txBody>
      </p:sp>
      <p:sp>
        <p:nvSpPr>
          <p:cNvPr id="166921" name="Text Box 9"/>
          <p:cNvSpPr txBox="1">
            <a:spLocks noChangeArrowheads="1"/>
          </p:cNvSpPr>
          <p:nvPr/>
        </p:nvSpPr>
        <p:spPr bwMode="auto">
          <a:xfrm>
            <a:off x="1981200" y="1638300"/>
            <a:ext cx="4876800" cy="485775"/>
          </a:xfrm>
          <a:prstGeom prst="rect">
            <a:avLst/>
          </a:prstGeom>
          <a:solidFill>
            <a:srgbClr val="CCECFF"/>
          </a:solidFill>
          <a:ln w="28575">
            <a:solidFill>
              <a:srgbClr val="00709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Licensing </a:t>
            </a:r>
          </a:p>
        </p:txBody>
      </p:sp>
      <p:sp>
        <p:nvSpPr>
          <p:cNvPr id="166922" name="Text Box 10"/>
          <p:cNvSpPr txBox="1">
            <a:spLocks noChangeArrowheads="1"/>
          </p:cNvSpPr>
          <p:nvPr/>
        </p:nvSpPr>
        <p:spPr bwMode="auto">
          <a:xfrm>
            <a:off x="1981200" y="3467100"/>
            <a:ext cx="4876800" cy="485775"/>
          </a:xfrm>
          <a:prstGeom prst="rect">
            <a:avLst/>
          </a:prstGeom>
          <a:solidFill>
            <a:srgbClr val="CCECFF"/>
          </a:solidFill>
          <a:ln w="28575">
            <a:solidFill>
              <a:srgbClr val="00709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Totally Owned Facilities</a:t>
            </a:r>
          </a:p>
        </p:txBody>
      </p:sp>
      <p:sp>
        <p:nvSpPr>
          <p:cNvPr id="166923" name="Text Box 11"/>
          <p:cNvSpPr txBox="1">
            <a:spLocks noChangeArrowheads="1"/>
          </p:cNvSpPr>
          <p:nvPr/>
        </p:nvSpPr>
        <p:spPr bwMode="auto">
          <a:xfrm>
            <a:off x="1981200" y="4076700"/>
            <a:ext cx="4876800" cy="485775"/>
          </a:xfrm>
          <a:prstGeom prst="rect">
            <a:avLst/>
          </a:prstGeom>
          <a:solidFill>
            <a:srgbClr val="CCECFF"/>
          </a:solidFill>
          <a:ln w="28575">
            <a:solidFill>
              <a:srgbClr val="00709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Strategic Alliances</a:t>
            </a:r>
          </a:p>
        </p:txBody>
      </p:sp>
      <p:sp>
        <p:nvSpPr>
          <p:cNvPr id="166924" name="Text Box 12"/>
          <p:cNvSpPr txBox="1">
            <a:spLocks noChangeArrowheads="1"/>
          </p:cNvSpPr>
          <p:nvPr/>
        </p:nvSpPr>
        <p:spPr bwMode="auto">
          <a:xfrm>
            <a:off x="1981200" y="4686300"/>
            <a:ext cx="4876800" cy="485775"/>
          </a:xfrm>
          <a:prstGeom prst="rect">
            <a:avLst/>
          </a:prstGeom>
          <a:solidFill>
            <a:srgbClr val="CCECFF"/>
          </a:solidFill>
          <a:ln w="28575">
            <a:solidFill>
              <a:srgbClr val="00709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Trading Companies</a:t>
            </a:r>
          </a:p>
        </p:txBody>
      </p:sp>
      <p:sp>
        <p:nvSpPr>
          <p:cNvPr id="166925" name="Text Box 13"/>
          <p:cNvSpPr txBox="1">
            <a:spLocks noChangeArrowheads="1"/>
          </p:cNvSpPr>
          <p:nvPr/>
        </p:nvSpPr>
        <p:spPr bwMode="auto">
          <a:xfrm>
            <a:off x="1981200" y="5295900"/>
            <a:ext cx="4876800" cy="485775"/>
          </a:xfrm>
          <a:prstGeom prst="rect">
            <a:avLst/>
          </a:prstGeom>
          <a:solidFill>
            <a:srgbClr val="CCECFF"/>
          </a:solidFill>
          <a:ln w="28575">
            <a:solidFill>
              <a:srgbClr val="00709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Arial" charset="0"/>
              </a:rPr>
              <a:t>Countertrade</a:t>
            </a:r>
          </a:p>
        </p:txBody>
      </p:sp>
      <p:sp>
        <p:nvSpPr>
          <p:cNvPr id="166926" name="Text Box 14"/>
          <p:cNvSpPr txBox="1">
            <a:spLocks noChangeArrowheads="1"/>
          </p:cNvSpPr>
          <p:nvPr/>
        </p:nvSpPr>
        <p:spPr bwMode="auto">
          <a:xfrm>
            <a:off x="1981200" y="5905500"/>
            <a:ext cx="4876800" cy="495300"/>
          </a:xfrm>
          <a:prstGeom prst="rect">
            <a:avLst/>
          </a:prstGeom>
          <a:solidFill>
            <a:srgbClr val="CCECFF"/>
          </a:solidFill>
          <a:ln w="38100">
            <a:solidFill>
              <a:srgbClr val="00709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Multinational Firm</a:t>
            </a:r>
          </a:p>
        </p:txBody>
      </p:sp>
      <p:sp>
        <p:nvSpPr>
          <p:cNvPr id="166927" name="Text Box 15"/>
          <p:cNvSpPr txBox="1">
            <a:spLocks noChangeArrowheads="1"/>
          </p:cNvSpPr>
          <p:nvPr/>
        </p:nvSpPr>
        <p:spPr bwMode="auto">
          <a:xfrm>
            <a:off x="1981200" y="2247900"/>
            <a:ext cx="4876800" cy="485775"/>
          </a:xfrm>
          <a:prstGeom prst="rect">
            <a:avLst/>
          </a:prstGeom>
          <a:solidFill>
            <a:srgbClr val="CCECFF"/>
          </a:solidFill>
          <a:ln w="28575">
            <a:solidFill>
              <a:srgbClr val="00709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Exporting</a:t>
            </a:r>
          </a:p>
        </p:txBody>
      </p:sp>
      <p:sp>
        <p:nvSpPr>
          <p:cNvPr id="166928" name="Text Box 16"/>
          <p:cNvSpPr txBox="1">
            <a:spLocks noChangeArrowheads="1"/>
          </p:cNvSpPr>
          <p:nvPr/>
        </p:nvSpPr>
        <p:spPr bwMode="auto">
          <a:xfrm>
            <a:off x="1981200" y="2857500"/>
            <a:ext cx="4876800" cy="485775"/>
          </a:xfrm>
          <a:prstGeom prst="rect">
            <a:avLst/>
          </a:prstGeom>
          <a:solidFill>
            <a:srgbClr val="CCECFF"/>
          </a:solidFill>
          <a:ln w="28575">
            <a:solidFill>
              <a:srgbClr val="00709A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Joint-Venture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35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16" name="Pentagon 15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Pentagon 16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316884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Methods of Entering International Business: Licensing</a:t>
            </a:r>
          </a:p>
        </p:txBody>
      </p:sp>
      <p:sp>
        <p:nvSpPr>
          <p:cNvPr id="114690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24000"/>
            <a:ext cx="7924800" cy="4525963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000000"/>
                </a:solidFill>
              </a:rPr>
              <a:t>Licensing </a:t>
            </a:r>
            <a:r>
              <a:rPr lang="en-US" sz="2400" dirty="0" smtClean="0">
                <a:solidFill>
                  <a:srgbClr val="000000"/>
                </a:solidFill>
              </a:rPr>
              <a:t>is a</a:t>
            </a:r>
            <a:r>
              <a:rPr lang="en-US" sz="2400" dirty="0" smtClean="0"/>
              <a:t> contractual agreement in which one firm permits another to produce and market its product and use its brand name in return for a royalty or other compensation.</a:t>
            </a:r>
          </a:p>
          <a:p>
            <a:pPr lvl="1" eaLnBrk="1" hangingPunct="1"/>
            <a:r>
              <a:rPr lang="en-US" sz="2400" b="1" dirty="0" smtClean="0"/>
              <a:t>Advantage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It allows expansion into foreign markets with </a:t>
            </a:r>
            <a:br>
              <a:rPr lang="en-US" dirty="0" smtClean="0"/>
            </a:br>
            <a:r>
              <a:rPr lang="en-US" dirty="0" smtClean="0"/>
              <a:t>little or no direct investment.</a:t>
            </a:r>
          </a:p>
          <a:p>
            <a:pPr lvl="1" eaLnBrk="1" hangingPunct="1"/>
            <a:r>
              <a:rPr lang="en-US" sz="2400" b="1" dirty="0" smtClean="0"/>
              <a:t>Disadvantages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The product image may be damaged if </a:t>
            </a:r>
            <a:br>
              <a:rPr lang="en-US" dirty="0" smtClean="0"/>
            </a:br>
            <a:r>
              <a:rPr lang="en-US" dirty="0" smtClean="0"/>
              <a:t>standards are not upheld.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The original producer does not gain foreign </a:t>
            </a:r>
            <a:br>
              <a:rPr lang="en-US" dirty="0" smtClean="0"/>
            </a:br>
            <a:r>
              <a:rPr lang="en-US" dirty="0" smtClean="0"/>
              <a:t>marketing experience.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Methods of Entering International Business: Exporting</a:t>
            </a:r>
            <a:endParaRPr lang="en-US" sz="2400" b="0" dirty="0" smtClean="0"/>
          </a:p>
        </p:txBody>
      </p:sp>
      <p:sp>
        <p:nvSpPr>
          <p:cNvPr id="116738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00"/>
                </a:solidFill>
              </a:rPr>
              <a:t>Exporting</a:t>
            </a:r>
          </a:p>
          <a:p>
            <a:pPr lvl="1" eaLnBrk="1" hangingPunct="1"/>
            <a:r>
              <a:rPr lang="en-US" sz="2400" smtClean="0"/>
              <a:t>May use an export/import merchant who assumes the risks of ownership, distribution, and sale</a:t>
            </a:r>
          </a:p>
          <a:p>
            <a:pPr lvl="1" eaLnBrk="1" hangingPunct="1">
              <a:spcAft>
                <a:spcPts val="600"/>
              </a:spcAft>
            </a:pPr>
            <a:r>
              <a:rPr lang="en-US" sz="2400" b="1" smtClean="0"/>
              <a:t>Letter </a:t>
            </a:r>
            <a:r>
              <a:rPr lang="en-US" sz="2400" b="1" dirty="0" smtClean="0"/>
              <a:t>of credit - </a:t>
            </a:r>
            <a:r>
              <a:rPr lang="en-US" sz="2400" dirty="0" smtClean="0"/>
              <a:t>Issued by a bank on request of an importer stating that the bank will pay an amount of money to a stated beneficiary</a:t>
            </a:r>
          </a:p>
          <a:p>
            <a:pPr lvl="1" eaLnBrk="1" hangingPunct="1">
              <a:spcAft>
                <a:spcPts val="600"/>
              </a:spcAft>
            </a:pPr>
            <a:r>
              <a:rPr lang="en-US" sz="2400" b="1" dirty="0" smtClean="0"/>
              <a:t>Bill of lading - </a:t>
            </a:r>
            <a:r>
              <a:rPr lang="en-US" sz="2400" dirty="0" smtClean="0"/>
              <a:t>Issued by a transport carrier to an exporter to prove merchandise has been shipped</a:t>
            </a:r>
          </a:p>
          <a:p>
            <a:pPr lvl="1" eaLnBrk="1" hangingPunct="1"/>
            <a:r>
              <a:rPr lang="en-US" sz="2400" b="1" dirty="0" smtClean="0"/>
              <a:t>Draft - </a:t>
            </a:r>
            <a:r>
              <a:rPr lang="en-US" sz="2400" dirty="0" smtClean="0"/>
              <a:t>Issued by the exporter’s bank, ordering the importer’s bank to pay for the merchandise, thus guaranteeing payment once accepted by the importer’s bank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Methods of Entering International Business: Exporting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11878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0"/>
            <a:ext cx="495300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dirty="0" smtClean="0">
                <a:solidFill>
                  <a:srgbClr val="000000"/>
                </a:solidFill>
              </a:rPr>
              <a:t>Exporting </a:t>
            </a:r>
            <a:r>
              <a:rPr lang="en-US" sz="2400" dirty="0" smtClean="0">
                <a:solidFill>
                  <a:srgbClr val="000000"/>
                </a:solidFill>
              </a:rPr>
              <a:t>(cont’d)</a:t>
            </a:r>
          </a:p>
          <a:p>
            <a:pPr lvl="1" eaLnBrk="1" hangingPunct="1">
              <a:spcAft>
                <a:spcPts val="1200"/>
              </a:spcAft>
            </a:pPr>
            <a:r>
              <a:rPr lang="en-US" sz="2400" dirty="0" smtClean="0"/>
              <a:t>May use an export/import agent who arranges sale for a commission or fee; the exporter retains title to products until they are sold</a:t>
            </a:r>
          </a:p>
          <a:p>
            <a:pPr lvl="1" eaLnBrk="1" hangingPunct="1"/>
            <a:r>
              <a:rPr lang="en-US" sz="2400" dirty="0" smtClean="0"/>
              <a:t>May establish own sales offices or branches in foreign countries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6"/>
          <a:stretch/>
        </p:blipFill>
        <p:spPr bwMode="auto">
          <a:xfrm>
            <a:off x="5867400" y="1621554"/>
            <a:ext cx="3276600" cy="2950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6" t="47833" r="97671"/>
          <a:stretch/>
        </p:blipFill>
        <p:spPr bwMode="auto">
          <a:xfrm rot="5400000">
            <a:off x="8230532" y="3870111"/>
            <a:ext cx="135378" cy="1539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990600"/>
          </a:xfrm>
        </p:spPr>
        <p:txBody>
          <a:bodyPr/>
          <a:lstStyle/>
          <a:p>
            <a:r>
              <a:rPr lang="en-US" dirty="0"/>
              <a:t>Methods of Entering International </a:t>
            </a:r>
            <a:r>
              <a:rPr lang="en-US" dirty="0" smtClean="0"/>
              <a:t>Business: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Steps in Entering International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391400" cy="4525963"/>
          </a:xfrm>
        </p:spPr>
        <p:txBody>
          <a:bodyPr/>
          <a:lstStyle/>
          <a:p>
            <a:pPr marL="514350" indent="-514350">
              <a:spcBef>
                <a:spcPts val="876"/>
              </a:spcBef>
              <a:buFont typeface="+mj-lt"/>
              <a:buAutoNum type="arabicPeriod"/>
            </a:pPr>
            <a:r>
              <a:rPr lang="en-US" sz="2400" dirty="0" smtClean="0"/>
              <a:t>Identify exportable products.</a:t>
            </a:r>
          </a:p>
          <a:p>
            <a:pPr marL="514350" indent="-514350">
              <a:spcBef>
                <a:spcPts val="876"/>
              </a:spcBef>
              <a:buFont typeface="+mj-lt"/>
              <a:buAutoNum type="arabicPeriod"/>
            </a:pPr>
            <a:r>
              <a:rPr lang="en-US" sz="2400" dirty="0" smtClean="0"/>
              <a:t>Identify key foreign markets for the products.</a:t>
            </a:r>
          </a:p>
          <a:p>
            <a:pPr marL="514350" indent="-514350">
              <a:spcBef>
                <a:spcPts val="876"/>
              </a:spcBef>
              <a:buFont typeface="+mj-lt"/>
              <a:buAutoNum type="arabicPeriod"/>
            </a:pPr>
            <a:r>
              <a:rPr lang="en-US" sz="2400" dirty="0" smtClean="0"/>
              <a:t>Analyze how to sell in each priority market.</a:t>
            </a:r>
          </a:p>
          <a:p>
            <a:pPr marL="514350" indent="-514350">
              <a:spcBef>
                <a:spcPts val="876"/>
              </a:spcBef>
              <a:buFont typeface="+mj-lt"/>
              <a:buAutoNum type="arabicPeriod"/>
            </a:pPr>
            <a:r>
              <a:rPr lang="en-US" sz="2400" dirty="0" smtClean="0"/>
              <a:t>Set export prices and payment terms, methods, and techniques.</a:t>
            </a:r>
          </a:p>
          <a:p>
            <a:pPr marL="514350" indent="-514350">
              <a:spcBef>
                <a:spcPts val="876"/>
              </a:spcBef>
              <a:buFont typeface="+mj-lt"/>
              <a:buAutoNum type="arabicPeriod"/>
            </a:pPr>
            <a:r>
              <a:rPr lang="en-US" sz="2400" dirty="0" smtClean="0"/>
              <a:t>Estimate resource requirements and returns.</a:t>
            </a:r>
          </a:p>
          <a:p>
            <a:pPr marL="514350" indent="-514350">
              <a:spcBef>
                <a:spcPts val="876"/>
              </a:spcBef>
              <a:buFont typeface="+mj-lt"/>
              <a:buAutoNum type="arabicPeriod"/>
            </a:pPr>
            <a:r>
              <a:rPr lang="en-US" sz="2400" dirty="0" smtClean="0"/>
              <a:t>Establish overseas distribution network.</a:t>
            </a:r>
          </a:p>
          <a:p>
            <a:pPr marL="514350" indent="-514350">
              <a:spcBef>
                <a:spcPts val="876"/>
              </a:spcBef>
              <a:buFont typeface="+mj-lt"/>
              <a:buAutoNum type="arabicPeriod"/>
            </a:pPr>
            <a:r>
              <a:rPr lang="en-US" sz="2400" dirty="0" smtClean="0"/>
              <a:t>Determine shipping, traffic, and documentation procedures and requirements.</a:t>
            </a:r>
          </a:p>
          <a:p>
            <a:pPr marL="514350" indent="-514350">
              <a:spcBef>
                <a:spcPts val="876"/>
              </a:spcBef>
              <a:buFont typeface="+mj-lt"/>
              <a:buAutoNum type="arabicPeriod"/>
            </a:pPr>
            <a:r>
              <a:rPr lang="en-US" sz="2400" dirty="0" smtClean="0"/>
              <a:t>Promote, sell, and be paid.</a:t>
            </a:r>
          </a:p>
          <a:p>
            <a:pPr marL="514350" indent="-514350">
              <a:spcBef>
                <a:spcPts val="876"/>
              </a:spcBef>
              <a:buFont typeface="+mj-lt"/>
              <a:buAutoNum type="arabicPeriod"/>
            </a:pPr>
            <a:r>
              <a:rPr lang="en-US" sz="2400" dirty="0" smtClean="0"/>
              <a:t>Continuously analyze current marketing, economic, and political situations.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4744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Methods of Entering International Business: Joint Ventures</a:t>
            </a:r>
            <a:endParaRPr lang="en-US" sz="2400" b="0" dirty="0" smtClean="0"/>
          </a:p>
        </p:txBody>
      </p:sp>
      <p:sp>
        <p:nvSpPr>
          <p:cNvPr id="124930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24000"/>
            <a:ext cx="7848600" cy="4525963"/>
          </a:xfrm>
        </p:spPr>
        <p:txBody>
          <a:bodyPr/>
          <a:lstStyle/>
          <a:p>
            <a:pPr eaLnBrk="1" hangingPunct="1"/>
            <a:r>
              <a:rPr lang="en-US" sz="2400" dirty="0" smtClean="0">
                <a:solidFill>
                  <a:srgbClr val="000000"/>
                </a:solidFill>
              </a:rPr>
              <a:t>A </a:t>
            </a:r>
            <a:r>
              <a:rPr lang="en-US" sz="2400" b="1" dirty="0" smtClean="0">
                <a:solidFill>
                  <a:srgbClr val="000000"/>
                </a:solidFill>
              </a:rPr>
              <a:t>joint venture</a:t>
            </a:r>
            <a:r>
              <a:rPr lang="en-US" sz="2400" dirty="0" smtClean="0">
                <a:solidFill>
                  <a:srgbClr val="000000"/>
                </a:solidFill>
              </a:rPr>
              <a:t> is a </a:t>
            </a:r>
            <a:r>
              <a:rPr lang="en-US" sz="2400" dirty="0" smtClean="0"/>
              <a:t>partnership formed to achieve a specific goal or to operate for a specific period of time.</a:t>
            </a:r>
          </a:p>
          <a:p>
            <a:pPr lvl="1" eaLnBrk="1" hangingPunct="1"/>
            <a:r>
              <a:rPr lang="en-US" sz="2400" b="1" dirty="0" smtClean="0"/>
              <a:t>Advantages</a:t>
            </a:r>
          </a:p>
          <a:p>
            <a:pPr lvl="2" eaLnBrk="1" hangingPunct="1">
              <a:spcBef>
                <a:spcPct val="0"/>
              </a:spcBef>
            </a:pPr>
            <a:r>
              <a:rPr lang="en-US" dirty="0" smtClean="0"/>
              <a:t>Immediate market knowledge and access</a:t>
            </a:r>
          </a:p>
          <a:p>
            <a:pPr lvl="2" eaLnBrk="1" hangingPunct="1">
              <a:spcBef>
                <a:spcPct val="0"/>
              </a:spcBef>
            </a:pPr>
            <a:r>
              <a:rPr lang="en-US" dirty="0" smtClean="0"/>
              <a:t>Reduced risk</a:t>
            </a:r>
          </a:p>
          <a:p>
            <a:pPr lvl="2" eaLnBrk="1" hangingPunct="1">
              <a:spcBef>
                <a:spcPct val="0"/>
              </a:spcBef>
            </a:pPr>
            <a:r>
              <a:rPr lang="en-US" dirty="0" smtClean="0"/>
              <a:t>Control over the product attributes</a:t>
            </a:r>
          </a:p>
          <a:p>
            <a:pPr lvl="1" eaLnBrk="1" hangingPunct="1"/>
            <a:r>
              <a:rPr lang="en-US" sz="2400" b="1" dirty="0" smtClean="0"/>
              <a:t>Disadvantages</a:t>
            </a:r>
          </a:p>
          <a:p>
            <a:pPr lvl="2" eaLnBrk="1" hangingPunct="1">
              <a:spcBef>
                <a:spcPct val="0"/>
              </a:spcBef>
            </a:pPr>
            <a:r>
              <a:rPr lang="en-US" dirty="0" smtClean="0"/>
              <a:t>Complexity of establishing agreements across national borders</a:t>
            </a:r>
          </a:p>
          <a:p>
            <a:pPr lvl="2" eaLnBrk="1" hangingPunct="1">
              <a:spcBef>
                <a:spcPct val="0"/>
              </a:spcBef>
            </a:pPr>
            <a:r>
              <a:rPr lang="en-US" dirty="0" smtClean="0"/>
              <a:t>High level of commitment required of all </a:t>
            </a:r>
            <a:br>
              <a:rPr lang="en-US" dirty="0" smtClean="0"/>
            </a:br>
            <a:r>
              <a:rPr lang="en-US" dirty="0" smtClean="0"/>
              <a:t>parties involved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Methods of Entering International Business: Totally Owned Facilities</a:t>
            </a:r>
            <a:endParaRPr lang="en-US" b="0" dirty="0" smtClean="0"/>
          </a:p>
        </p:txBody>
      </p:sp>
      <p:sp>
        <p:nvSpPr>
          <p:cNvPr id="126978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570037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000000"/>
                </a:solidFill>
              </a:rPr>
              <a:t>Totally owned facilities </a:t>
            </a:r>
            <a:r>
              <a:rPr lang="en-US" sz="2400" dirty="0" smtClean="0">
                <a:solidFill>
                  <a:srgbClr val="000000"/>
                </a:solidFill>
              </a:rPr>
              <a:t>refers to production and marketing facilities developed by a firm in one or more foreign nations.</a:t>
            </a:r>
          </a:p>
          <a:p>
            <a:pPr lvl="1" eaLnBrk="1" hangingPunct="1"/>
            <a:r>
              <a:rPr lang="en-US" sz="2400" b="1" dirty="0" smtClean="0">
                <a:solidFill>
                  <a:srgbClr val="000000"/>
                </a:solidFill>
              </a:rPr>
              <a:t>Advantage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</a:rPr>
              <a:t>Direct investment provides complete control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over operations.</a:t>
            </a:r>
          </a:p>
          <a:p>
            <a:pPr lvl="1" eaLnBrk="1" hangingPunct="1"/>
            <a:r>
              <a:rPr lang="en-US" sz="2400" b="1" dirty="0" smtClean="0">
                <a:solidFill>
                  <a:srgbClr val="000000"/>
                </a:solidFill>
              </a:rPr>
              <a:t>Disadvantage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</a:rPr>
              <a:t>Risk is greater than that of a joint venture.</a:t>
            </a:r>
          </a:p>
          <a:p>
            <a:pPr lvl="1" eaLnBrk="1" hangingPunct="1"/>
            <a:r>
              <a:rPr lang="en-US" sz="2400" b="1" dirty="0" smtClean="0">
                <a:solidFill>
                  <a:srgbClr val="000000"/>
                </a:solidFill>
              </a:rPr>
              <a:t>Two forms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</a:rPr>
              <a:t>Building new facilities in the foreign country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</a:rPr>
              <a:t>Purchasing an existing firm in the foreign country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Methods of Entering International Business: Strategic Alliances</a:t>
            </a:r>
            <a:endParaRPr lang="en-US" b="0" dirty="0" smtClean="0"/>
          </a:p>
        </p:txBody>
      </p:sp>
      <p:sp>
        <p:nvSpPr>
          <p:cNvPr id="131074" name="Rectangle 7"/>
          <p:cNvSpPr>
            <a:spLocks noGrp="1" noChangeArrowheads="1"/>
          </p:cNvSpPr>
          <p:nvPr>
            <p:ph idx="1"/>
          </p:nvPr>
        </p:nvSpPr>
        <p:spPr>
          <a:xfrm>
            <a:off x="1219200" y="1676400"/>
            <a:ext cx="7151149" cy="1295400"/>
          </a:xfrm>
        </p:spPr>
        <p:txBody>
          <a:bodyPr/>
          <a:lstStyle/>
          <a:p>
            <a:pPr marL="0" indent="0" eaLnBrk="1" hangingPunct="1">
              <a:lnSpc>
                <a:spcPts val="3360"/>
              </a:lnSpc>
              <a:buNone/>
            </a:pPr>
            <a:r>
              <a:rPr lang="en-US" b="1" dirty="0" smtClean="0">
                <a:solidFill>
                  <a:srgbClr val="000000"/>
                </a:solidFill>
              </a:rPr>
              <a:t>Strategic alliances </a:t>
            </a:r>
            <a:r>
              <a:rPr lang="en-US" dirty="0" smtClean="0">
                <a:solidFill>
                  <a:srgbClr val="000000"/>
                </a:solidFill>
              </a:rPr>
              <a:t>are partnerships formed to create competitive advantage on a worldwide basis.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149506" name="Picture 2" descr="http://netdna.webdesignerdepot.com/uploads/2009/03/airindia2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018" y="3949941"/>
            <a:ext cx="2458582" cy="8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508" name="Picture 4" descr="http://www.goodlogo.com/images/logos/lufthansa_logo_274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4941138"/>
            <a:ext cx="2810878" cy="53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510" name="Picture 6" descr="http://kittybradshaw.com/wp-content/uploads/2012/10/Toyota-Logo03_r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823" y="3904779"/>
            <a:ext cx="1459551" cy="78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512" name="Picture 8" descr="http://www.4wheelsnews.com/images/news/14432/gm_logo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0" t="14122" r="26170" b="14242"/>
          <a:stretch/>
        </p:blipFill>
        <p:spPr bwMode="auto">
          <a:xfrm>
            <a:off x="6286113" y="4896044"/>
            <a:ext cx="838972" cy="83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rved Up Arrow 2"/>
          <p:cNvSpPr/>
          <p:nvPr/>
        </p:nvSpPr>
        <p:spPr>
          <a:xfrm>
            <a:off x="1721579" y="5526489"/>
            <a:ext cx="2317021" cy="6858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urved Up Arrow 9"/>
          <p:cNvSpPr/>
          <p:nvPr/>
        </p:nvSpPr>
        <p:spPr>
          <a:xfrm flipV="1">
            <a:off x="1721578" y="3474263"/>
            <a:ext cx="2317021" cy="80215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Up Arrow 10"/>
          <p:cNvSpPr/>
          <p:nvPr/>
        </p:nvSpPr>
        <p:spPr>
          <a:xfrm>
            <a:off x="5512003" y="5526489"/>
            <a:ext cx="2332329" cy="72191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Up Arrow 11"/>
          <p:cNvSpPr/>
          <p:nvPr/>
        </p:nvSpPr>
        <p:spPr>
          <a:xfrm flipV="1">
            <a:off x="5539433" y="3432024"/>
            <a:ext cx="2332329" cy="84439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utterstock_102765149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5" r="6404"/>
          <a:stretch/>
        </p:blipFill>
        <p:spPr>
          <a:xfrm>
            <a:off x="4730054" y="1704578"/>
            <a:ext cx="4413946" cy="44676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of Entering International </a:t>
            </a:r>
            <a:r>
              <a:rPr lang="en-US" dirty="0" smtClean="0"/>
              <a:t>Business: Trading 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5486400" cy="4800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0000"/>
                </a:solidFill>
              </a:rPr>
              <a:t>Trading </a:t>
            </a:r>
            <a:r>
              <a:rPr lang="en-US" sz="2400" b="1" dirty="0" smtClean="0">
                <a:solidFill>
                  <a:srgbClr val="000000"/>
                </a:solidFill>
              </a:rPr>
              <a:t>companies </a:t>
            </a:r>
            <a:r>
              <a:rPr lang="en-US" sz="2400" dirty="0" smtClean="0">
                <a:solidFill>
                  <a:srgbClr val="000000"/>
                </a:solidFill>
              </a:rPr>
              <a:t>are firms </a:t>
            </a:r>
            <a:r>
              <a:rPr lang="en-US" sz="2400" dirty="0">
                <a:solidFill>
                  <a:srgbClr val="000000"/>
                </a:solidFill>
              </a:rPr>
              <a:t>that provide a link between buyers and sellers in different </a:t>
            </a:r>
            <a:r>
              <a:rPr lang="en-US" sz="2400" dirty="0" smtClean="0">
                <a:solidFill>
                  <a:srgbClr val="000000"/>
                </a:solidFill>
              </a:rPr>
              <a:t>countries.</a:t>
            </a:r>
            <a:endParaRPr lang="en-US" sz="2400" dirty="0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400" dirty="0" smtClean="0">
                <a:solidFill>
                  <a:srgbClr val="000000"/>
                </a:solidFill>
              </a:rPr>
              <a:t>Buys products in one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country at the lowest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price consistent with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quality and sells to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buyers in another country</a:t>
            </a:r>
            <a:endParaRPr lang="en-US" sz="2400" dirty="0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400" dirty="0" smtClean="0">
                <a:solidFill>
                  <a:srgbClr val="000000"/>
                </a:solidFill>
              </a:rPr>
              <a:t>Takes </a:t>
            </a:r>
            <a:r>
              <a:rPr lang="en-US" sz="2400" dirty="0">
                <a:solidFill>
                  <a:srgbClr val="000000"/>
                </a:solidFill>
              </a:rPr>
              <a:t>title to products and perform all the activities necessary to move the products from one country to </a:t>
            </a:r>
            <a:r>
              <a:rPr lang="en-US" sz="2400" dirty="0" smtClean="0">
                <a:solidFill>
                  <a:srgbClr val="000000"/>
                </a:solidFill>
              </a:rPr>
              <a:t>another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8032522" y="3016478"/>
            <a:ext cx="19812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ROBOLAB/SHUTTERSTOCK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5910152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Methods of Entering International Business: Countertrade</a:t>
            </a:r>
            <a:endParaRPr lang="en-US" b="0" dirty="0" smtClean="0"/>
          </a:p>
        </p:txBody>
      </p:sp>
      <p:sp>
        <p:nvSpPr>
          <p:cNvPr id="133122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1"/>
            <a:ext cx="8382000" cy="2895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00"/>
                </a:solidFill>
              </a:rPr>
              <a:t>Countertrade </a:t>
            </a:r>
            <a:r>
              <a:rPr lang="en-US" dirty="0" smtClean="0">
                <a:solidFill>
                  <a:srgbClr val="000000"/>
                </a:solidFill>
              </a:rPr>
              <a:t>is </a:t>
            </a:r>
            <a:r>
              <a:rPr lang="en-US" dirty="0">
                <a:solidFill>
                  <a:srgbClr val="000000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n international barter transaction.</a:t>
            </a:r>
          </a:p>
          <a:p>
            <a:pPr>
              <a:spcAft>
                <a:spcPts val="12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Early 1990s: Many developing nations had major restrictions on converting domestic currency into foreign currency. Countertrade avoids restrictions on converting domestic currency to foreign currency.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14355" y="5943600"/>
            <a:ext cx="3699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+mn-lt"/>
              </a:rPr>
              <a:t>Crude Oil Exchanged for Planes</a:t>
            </a:r>
            <a:endParaRPr lang="en-US" sz="1800" b="1" dirty="0"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352800" y="3733800"/>
            <a:ext cx="2514601" cy="2056792"/>
            <a:chOff x="2133600" y="1752600"/>
            <a:chExt cx="5029200" cy="3657600"/>
          </a:xfrm>
        </p:grpSpPr>
        <p:sp>
          <p:nvSpPr>
            <p:cNvPr id="11" name="Curved Up Arrow 10"/>
            <p:cNvSpPr/>
            <p:nvPr/>
          </p:nvSpPr>
          <p:spPr>
            <a:xfrm flipV="1">
              <a:off x="2133600" y="1752600"/>
              <a:ext cx="5029200" cy="1295400"/>
            </a:xfrm>
            <a:prstGeom prst="curvedUpArrow">
              <a:avLst/>
            </a:prstGeom>
            <a:gradFill>
              <a:gsLst>
                <a:gs pos="0">
                  <a:schemeClr val="tx2">
                    <a:lumMod val="9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5" name="Curved Up Arrow 14"/>
            <p:cNvSpPr/>
            <p:nvPr/>
          </p:nvSpPr>
          <p:spPr>
            <a:xfrm flipH="1">
              <a:off x="2438396" y="4114802"/>
              <a:ext cx="4419601" cy="1295398"/>
            </a:xfrm>
            <a:prstGeom prst="curvedUpArrow">
              <a:avLst/>
            </a:prstGeom>
            <a:gradFill>
              <a:gsLst>
                <a:gs pos="0">
                  <a:schemeClr val="tx2">
                    <a:lumMod val="9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800">
                <a:solidFill>
                  <a:schemeClr val="tx1"/>
                </a:solidFill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114800"/>
            <a:ext cx="1600200" cy="1394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4191000"/>
            <a:ext cx="3276600" cy="8305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00200" y="5486400"/>
            <a:ext cx="13413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DVARG/SHUTTERSTOCK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0" y="4953000"/>
            <a:ext cx="13413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BOJANOVIC/SHUTTERSTOCK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of Entering International </a:t>
            </a:r>
            <a:r>
              <a:rPr lang="en-US" dirty="0" smtClean="0"/>
              <a:t>Business: Multinational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8305800" cy="1524000"/>
          </a:xfrm>
        </p:spPr>
        <p:txBody>
          <a:bodyPr/>
          <a:lstStyle/>
          <a:p>
            <a:pPr marL="0" indent="0">
              <a:lnSpc>
                <a:spcPts val="3160"/>
              </a:lnSpc>
              <a:buNone/>
            </a:pPr>
            <a:r>
              <a:rPr lang="en-US" sz="2400" b="1" dirty="0">
                <a:solidFill>
                  <a:srgbClr val="000000"/>
                </a:solidFill>
              </a:rPr>
              <a:t>Multinational </a:t>
            </a:r>
            <a:r>
              <a:rPr lang="en-US" sz="2400" b="1" dirty="0" smtClean="0">
                <a:solidFill>
                  <a:srgbClr val="000000"/>
                </a:solidFill>
              </a:rPr>
              <a:t>enterprise </a:t>
            </a:r>
            <a:r>
              <a:rPr lang="en-US" sz="2400" dirty="0" smtClean="0">
                <a:solidFill>
                  <a:srgbClr val="000000"/>
                </a:solidFill>
              </a:rPr>
              <a:t>refers to firms that operate </a:t>
            </a:r>
            <a:r>
              <a:rPr lang="en-US" sz="2400" dirty="0">
                <a:solidFill>
                  <a:srgbClr val="000000"/>
                </a:solidFill>
              </a:rPr>
              <a:t>on a worldwide scale without ties to any specific nation or </a:t>
            </a:r>
            <a:r>
              <a:rPr lang="en-US" sz="2400" dirty="0" smtClean="0">
                <a:solidFill>
                  <a:srgbClr val="000000"/>
                </a:solidFill>
              </a:rPr>
              <a:t>region.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62200"/>
            <a:ext cx="83820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2101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Financing International Business</a:t>
            </a:r>
          </a:p>
        </p:txBody>
      </p:sp>
      <p:sp>
        <p:nvSpPr>
          <p:cNvPr id="149506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US" sz="2000" b="1" dirty="0" smtClean="0">
                <a:solidFill>
                  <a:srgbClr val="000000"/>
                </a:solidFill>
              </a:rPr>
              <a:t>The Export-Import Bank of the United States (Ex-</a:t>
            </a:r>
            <a:r>
              <a:rPr lang="en-US" sz="2000" b="1" dirty="0" err="1" smtClean="0">
                <a:solidFill>
                  <a:srgbClr val="000000"/>
                </a:solidFill>
              </a:rPr>
              <a:t>Im</a:t>
            </a:r>
            <a:r>
              <a:rPr lang="en-US" sz="2000" b="1" dirty="0" smtClean="0">
                <a:solidFill>
                  <a:srgbClr val="000000"/>
                </a:solidFill>
              </a:rPr>
              <a:t> Bank) </a:t>
            </a:r>
            <a:r>
              <a:rPr lang="en-US" sz="2000" dirty="0" smtClean="0">
                <a:solidFill>
                  <a:srgbClr val="000000"/>
                </a:solidFill>
              </a:rPr>
              <a:t>is a</a:t>
            </a:r>
            <a:r>
              <a:rPr lang="en-US" sz="2000" dirty="0" smtClean="0"/>
              <a:t>n independent agency of the U.S. government whose function it is to assist in financing the exports of American firms.</a:t>
            </a:r>
          </a:p>
          <a:p>
            <a:pPr eaLnBrk="1" hangingPunct="1">
              <a:spcBef>
                <a:spcPts val="1200"/>
              </a:spcBef>
            </a:pPr>
            <a:r>
              <a:rPr lang="en-US" sz="2000" b="1" dirty="0" smtClean="0">
                <a:solidFill>
                  <a:srgbClr val="000000"/>
                </a:solidFill>
              </a:rPr>
              <a:t>Multilateral Development Bank (MDB) </a:t>
            </a:r>
            <a:r>
              <a:rPr lang="en-US" sz="2000" dirty="0" smtClean="0">
                <a:solidFill>
                  <a:srgbClr val="000000"/>
                </a:solidFill>
              </a:rPr>
              <a:t>is a</a:t>
            </a:r>
            <a:r>
              <a:rPr lang="en-US" sz="2000" dirty="0" smtClean="0"/>
              <a:t>n internationally-supported bank that provides loans to developing countries to help them grow.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World Bank, Inter-American Development Bank (IDB), Asian Development Bank (ADB), African Development Bank (AFDB), European Bank for Reconstruction and Development (EBRD)</a:t>
            </a:r>
          </a:p>
          <a:p>
            <a:pPr eaLnBrk="1" hangingPunct="1">
              <a:spcBef>
                <a:spcPts val="1200"/>
              </a:spcBef>
            </a:pPr>
            <a:r>
              <a:rPr lang="en-US" sz="2000" b="1" dirty="0" smtClean="0">
                <a:solidFill>
                  <a:srgbClr val="000000"/>
                </a:solidFill>
              </a:rPr>
              <a:t>The International Monetary Fund (IMF) </a:t>
            </a:r>
            <a:r>
              <a:rPr lang="en-US" sz="2000" dirty="0" smtClean="0">
                <a:solidFill>
                  <a:srgbClr val="000000"/>
                </a:solidFill>
              </a:rPr>
              <a:t>is an</a:t>
            </a:r>
            <a:r>
              <a:rPr lang="en-US" sz="2000" dirty="0" smtClean="0"/>
              <a:t> international bank with 186 member nations that makes short-term loans to developing countries experiencing balance-of-payment deficits.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154626" name="Picture 2" descr="http://www.voiceofnigeria.org/Nigeria/images/US-ExportImportBank-Se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273" y="5473118"/>
            <a:ext cx="755992" cy="75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28" name="Picture 4" descr="http://infojustice.org/wp-content/uploads/2012/04/world-ban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401" y="5495424"/>
            <a:ext cx="751622" cy="75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30" name="Picture 6" descr="http://asbaweb.org/image/imagenes/bi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159" y="5503358"/>
            <a:ext cx="603118" cy="72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34" name="Picture 10" descr="http://www.thedailystar.net/latest_photo/2011/10/27/2011-10-27__ADB-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413" y="5622028"/>
            <a:ext cx="952931" cy="56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36" name="Picture 12" descr="http://www.znccharare.co.zw/wp-content/uploads/2012/08/African-Development-Bank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80" y="5495424"/>
            <a:ext cx="800422" cy="80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38" name="Picture 14" descr="http://www.freedominfo.org/images/ebrd2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2" r="23073"/>
          <a:stretch/>
        </p:blipFill>
        <p:spPr bwMode="auto">
          <a:xfrm>
            <a:off x="6465038" y="5533815"/>
            <a:ext cx="625960" cy="67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40" name="Picture 16" descr="http://www.swradioafrica.com/faces/imf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131" y="5398368"/>
            <a:ext cx="1014869" cy="100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Sources of Export Assistance:</a:t>
            </a:r>
            <a:br>
              <a:rPr lang="en-US" dirty="0" smtClean="0"/>
            </a:br>
            <a:r>
              <a:rPr lang="en-US" dirty="0" smtClean="0"/>
              <a:t>NEI</a:t>
            </a:r>
          </a:p>
        </p:txBody>
      </p:sp>
      <p:sp>
        <p:nvSpPr>
          <p:cNvPr id="143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000000"/>
                </a:solidFill>
              </a:rPr>
              <a:t>National Export Initiative (NEI)</a:t>
            </a:r>
          </a:p>
          <a:p>
            <a:pPr marL="400050"/>
            <a:r>
              <a:rPr lang="en-US" sz="2200" dirty="0" smtClean="0">
                <a:solidFill>
                  <a:srgbClr val="000000"/>
                </a:solidFill>
              </a:rPr>
              <a:t>Announced August 2010 by President Obama</a:t>
            </a:r>
          </a:p>
          <a:p>
            <a:pPr marL="400050"/>
            <a:r>
              <a:rPr lang="en-US" sz="2200" dirty="0" smtClean="0">
                <a:solidFill>
                  <a:srgbClr val="000000"/>
                </a:solidFill>
              </a:rPr>
              <a:t>Goal: Revitalize U.S. exports</a:t>
            </a:r>
          </a:p>
          <a:p>
            <a:pPr marL="400050"/>
            <a:r>
              <a:rPr lang="en-US" sz="2200" dirty="0" smtClean="0">
                <a:solidFill>
                  <a:srgbClr val="000000"/>
                </a:solidFill>
              </a:rPr>
              <a:t>Means: Federal Agencies assist U.S. firms in developing export-promotion programs to compete in foreign markets and create jobs in the U.S. (some examples below)</a:t>
            </a:r>
          </a:p>
          <a:p>
            <a:pPr marL="5715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47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257053"/>
              </p:ext>
            </p:extLst>
          </p:nvPr>
        </p:nvGraphicFramePr>
        <p:xfrm>
          <a:off x="1219200" y="3962400"/>
          <a:ext cx="746760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5041"/>
                <a:gridCol w="4422559"/>
              </a:tblGrid>
              <a:tr h="243840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Federal Agency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Assistance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International Trade Administration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Domestic</a:t>
                      </a:r>
                      <a:r>
                        <a:rPr lang="en-US" sz="1500" baseline="0" dirty="0" smtClean="0"/>
                        <a:t> and overseas commercial officers provide assistance and information.</a:t>
                      </a:r>
                      <a:endParaRPr lang="en-US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Advocacy</a:t>
                      </a:r>
                      <a:r>
                        <a:rPr lang="en-US" sz="1500" baseline="0" dirty="0" smtClean="0"/>
                        <a:t> Center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Facilitates advocacy to assist</a:t>
                      </a:r>
                      <a:r>
                        <a:rPr lang="en-US" sz="1500" baseline="0" dirty="0" smtClean="0"/>
                        <a:t> U.S. firms competing for major projects and procurements worldwide.</a:t>
                      </a:r>
                      <a:endParaRPr lang="en-US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National Trade Data Bank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Provides</a:t>
                      </a:r>
                      <a:r>
                        <a:rPr lang="en-US" sz="1500" baseline="0" dirty="0" smtClean="0"/>
                        <a:t> international economic and export-promotion information from more than 20 U.S. agencies.</a:t>
                      </a:r>
                      <a:endParaRPr lang="en-US" sz="15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the Internet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1"/>
            <a:ext cx="7924800" cy="32766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b="1" dirty="0" smtClean="0"/>
              <a:t>“Our Mission: </a:t>
            </a:r>
          </a:p>
          <a:p>
            <a:pPr marL="0" indent="0" algn="ctr" eaLnBrk="1" hangingPunct="1">
              <a:buNone/>
            </a:pPr>
            <a:r>
              <a:rPr lang="en-US" b="1" dirty="0" smtClean="0"/>
              <a:t>To Help U.S. Business Succeed, Globally.” </a:t>
            </a:r>
          </a:p>
          <a:p>
            <a:pPr marL="0" indent="0" eaLnBrk="1" hangingPunct="1">
              <a:lnSpc>
                <a:spcPts val="3360"/>
              </a:lnSpc>
              <a:buNone/>
            </a:pPr>
            <a:r>
              <a:rPr lang="en-US" sz="2600" dirty="0" smtClean="0"/>
              <a:t>The International Trade Administration of the U.S. Department of Commerce (ITA) website has links to statistics, industry analysis, trade laws, and answers to often-asked trade questions.</a:t>
            </a:r>
          </a:p>
          <a:p>
            <a:pPr eaLnBrk="1" hangingPunct="1">
              <a:lnSpc>
                <a:spcPts val="3360"/>
              </a:lnSpc>
              <a:buFont typeface="Wingdings" pitchFamily="2" charset="2"/>
              <a:buNone/>
            </a:pPr>
            <a:r>
              <a:rPr lang="en-US" dirty="0" smtClean="0">
                <a:hlinkClick r:id="rId3"/>
              </a:rPr>
              <a:t>www.ita.doc.gov</a:t>
            </a:r>
            <a:endParaRPr lang="en-US" dirty="0" smtClean="0"/>
          </a:p>
          <a:p>
            <a:pPr algn="ctr"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48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7" name="Pentagon 6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entagon 7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8482" name="Picture 2" descr="http://upload.wikimedia.org/wikipedia/commons/thumb/e/e4/US-InternationalTradeAdministration-Seal.svg/140px-US-InternationalTradeAdministration-Seal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91000"/>
            <a:ext cx="2057400" cy="205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Challenges Ahead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1"/>
            <a:ext cx="7924800" cy="3048000"/>
          </a:xfrm>
        </p:spPr>
        <p:txBody>
          <a:bodyPr/>
          <a:lstStyle/>
          <a:p>
            <a:r>
              <a:rPr lang="en-US" dirty="0" smtClean="0"/>
              <a:t>Global economic recovery remains sluggish.</a:t>
            </a:r>
          </a:p>
          <a:p>
            <a:r>
              <a:rPr lang="en-US" dirty="0" smtClean="0"/>
              <a:t>Financial challenges in euro-area economies slow economic growth.</a:t>
            </a:r>
          </a:p>
          <a:p>
            <a:r>
              <a:rPr lang="en-US" dirty="0" smtClean="0"/>
              <a:t>WTO rules and principles have assisted governments in keeping markets open and provide a platform for which the trade can grow as the global economy improves.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3 • </a:t>
            </a:r>
            <a:fld id="{EDFB93E4-638C-3348-855D-DC1780F5DC2C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7645" y="4876800"/>
            <a:ext cx="70866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1" dirty="0" smtClean="0">
                <a:solidFill>
                  <a:srgbClr val="00709A"/>
                </a:solidFill>
                <a:latin typeface="+mn-lt"/>
              </a:rPr>
              <a:t>“We see the light at the end of the tunnel and trade promises to be an important part of the recovery. But we must avoid derailing any economic revival through protectionism.” </a:t>
            </a:r>
          </a:p>
          <a:p>
            <a:pPr algn="r">
              <a:spcBef>
                <a:spcPts val="600"/>
              </a:spcBef>
            </a:pPr>
            <a:r>
              <a:rPr lang="en-US" sz="2000" dirty="0" smtClean="0">
                <a:solidFill>
                  <a:srgbClr val="00709A"/>
                </a:solidFill>
                <a:latin typeface="+mn-lt"/>
              </a:rPr>
              <a:t>--WTO Director-General Pascal </a:t>
            </a:r>
            <a:r>
              <a:rPr lang="en-US" sz="2000" dirty="0" err="1" smtClean="0">
                <a:solidFill>
                  <a:srgbClr val="00709A"/>
                </a:solidFill>
                <a:latin typeface="+mn-lt"/>
              </a:rPr>
              <a:t>Lamy</a:t>
            </a:r>
            <a:endParaRPr lang="en-US" sz="2000" dirty="0">
              <a:solidFill>
                <a:srgbClr val="00709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69189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xploring Global Business&amp;quot;&quot;/&gt;&lt;property id=&quot;20307&quot; value=&quot;351&quot;/&gt;&lt;/object&gt;&lt;object type=&quot;3&quot; unique_id=&quot;10005&quot;&gt;&lt;property id=&quot;20148&quot; value=&quot;5&quot;/&gt;&lt;property id=&quot;20300&quot; value=&quot;Slide 2 - &amp;quot;Learning Objectives&amp;quot;&quot;/&gt;&lt;property id=&quot;20307&quot; value=&quot;259&quot;/&gt;&lt;/object&gt;&lt;object type=&quot;3&quot; unique_id=&quot;10008&quot;&gt;&lt;property id=&quot;20148&quot; value=&quot;5&quot;/&gt;&lt;property id=&quot;20300&quot; value=&quot;Slide 6 - &amp;quot;Exporting and Importing&amp;quot;&quot;/&gt;&lt;property id=&quot;20307&quot; value=&quot;380&quot;/&gt;&lt;/object&gt;&lt;object type=&quot;3&quot; unique_id=&quot;10011&quot;&gt;&lt;property id=&quot;20148&quot; value=&quot;5&quot;/&gt;&lt;property id=&quot;20300&quot; value=&quot;Slide 19 - &amp;quot;Types of Trade Restrictions&amp;#x0D;&amp;#x0A;Dumping&amp;quot;&quot;/&gt;&lt;property id=&quot;20307&quot; value=&quot;275&quot;/&gt;&lt;/object&gt;&lt;object type=&quot;3&quot; unique_id=&quot;10012&quot;&gt;&lt;property id=&quot;20148&quot; value=&quot;5&quot;/&gt;&lt;property id=&quot;20300&quot; value=&quot;Slide 20 - &amp;quot;Types of Trade Restrictions&amp;#x0D;&amp;#x0A;Nontariff Barriers&amp;quot;&quot;/&gt;&lt;property id=&quot;20307&quot; value=&quot;276&quot;/&gt;&lt;/object&gt;&lt;object type=&quot;3&quot; unique_id=&quot;10013&quot;&gt;&lt;property id=&quot;20148&quot; value=&quot;5&quot;/&gt;&lt;property id=&quot;20300&quot; value=&quot;Slide 21 - &amp;quot;Types of Trade Restrictions&amp;#x0D;&amp;#x0A;Nontariff Barriers (cont’d)&amp;quot;&quot;/&gt;&lt;property id=&quot;20307&quot; value=&quot;328&quot;/&gt;&lt;/object&gt;&lt;object type=&quot;3&quot; unique_id=&quot;10014&quot;&gt;&lt;property id=&quot;20148&quot; value=&quot;5&quot;/&gt;&lt;property id=&quot;20300&quot; value=&quot;Slide 23 - &amp;quot;The Extent of International Business&amp;quot;&quot;/&gt;&lt;property id=&quot;20307&quot; value=&quot;277&quot;/&gt;&lt;/object&gt;&lt;object type=&quot;3&quot; unique_id=&quot;10015&quot;&gt;&lt;property id=&quot;20148&quot; value=&quot;5&quot;/&gt;&lt;property id=&quot;20300&quot; value=&quot;Slide 25 - &amp;quot;The Extent of International Business (cont’d)&amp;quot;&quot;/&gt;&lt;property id=&quot;20307&quot; value=&quot;356&quot;/&gt;&lt;/object&gt;&lt;object type=&quot;3&quot; unique_id=&quot;10016&quot;&gt;&lt;property id=&quot;20148&quot; value=&quot;5&quot;/&gt;&lt;property id=&quot;20300&quot; value=&quot;Slide 27 - &amp;quot;The World Economic Outlook for Trade&amp;quot;&quot;/&gt;&lt;property id=&quot;20307&quot; value=&quot;308&quot;/&gt;&lt;/object&gt;&lt;object type=&quot;3&quot; unique_id=&quot;10017&quot;&gt;&lt;property id=&quot;20148&quot; value=&quot;5&quot;/&gt;&lt;property id=&quot;20300&quot; value=&quot;Slide 28 - &amp;quot;The World Economic Outlook for Trade&amp;#x0D;&amp;#x0A;Canada&amp;quot;&quot;/&gt;&lt;property id=&quot;20307&quot; value=&quot;357&quot;/&gt;&lt;/object&gt;&lt;object type=&quot;3&quot; unique_id=&quot;10019&quot;&gt;&lt;property id=&quot;20148&quot; value=&quot;5&quot;/&gt;&lt;property id=&quot;20300&quot; value=&quot;Slide 32 - &amp;quot;The World Economic Outlook for Trade&amp;#x0D;&amp;#x0A;Commonwealth of Independent States&amp;quot;&quot;/&gt;&lt;property id=&quot;20307&quot; value=&quot;359&quot;/&gt;&lt;/object&gt;&lt;object type=&quot;3&quot; unique_id=&quot;10020&quot;&gt;&lt;property id=&quot;20148&quot; value=&quot;5&quot;/&gt;&lt;property id=&quot;20300&quot; value=&quot;Slide 35 - &amp;quot;International Trade Agreements&amp;#x0D;&amp;#x0A;GATT&amp;quot;&quot;/&gt;&lt;property id=&quot;20307&quot; value=&quot;355&quot;/&gt;&lt;/object&gt;&lt;object type=&quot;3&quot; unique_id=&quot;10021&quot;&gt;&lt;property id=&quot;20148&quot; value=&quot;5&quot;/&gt;&lt;property id=&quot;20300&quot; value=&quot;Slide 38 - &amp;quot;International Trade Agreements&amp;#x0D;&amp;#x0A;WTO&amp;quot;&quot;/&gt;&lt;property id=&quot;20307&quot; value=&quot;315&quot;/&gt;&lt;/object&gt;&lt;object type=&quot;3&quot; unique_id=&quot;10023&quot;&gt;&lt;property id=&quot;20148&quot; value=&quot;5&quot;/&gt;&lt;property id=&quot;20300&quot; value=&quot;Slide 42 - &amp;quot;International Economic Organizations&amp;#x0D;&amp;#x0A;The Evolving European Union&amp;quot;&quot;/&gt;&lt;property id=&quot;20307&quot; value=&quot;337&quot;/&gt;&lt;/object&gt;&lt;object type=&quot;3&quot; unique_id=&quot;10024&quot;&gt;&lt;property id=&quot;20148&quot; value=&quot;5&quot;/&gt;&lt;property id=&quot;20300&quot; value=&quot;Slide 43 - &amp;quot;International Economic Organizations &amp;#x0D;&amp;#x0A;NAFTA&amp;quot;&quot;/&gt;&lt;property id=&quot;20307&quot; value=&quot;309&quot;/&gt;&lt;/object&gt;&lt;object type=&quot;3&quot; unique_id=&quot;10025&quot;&gt;&lt;property id=&quot;20148&quot; value=&quot;5&quot;/&gt;&lt;property id=&quot;20300&quot; value=&quot;Slide 45 - &amp;quot;International Economic Organizations &amp;#x0D;&amp;#x0A;CAFTA-DR&amp;quot;&quot;/&gt;&lt;property id=&quot;20307&quot; value=&quot;353&quot;/&gt;&lt;/object&gt;&lt;object type=&quot;3&quot; unique_id=&quot;10026&quot;&gt;&lt;property id=&quot;20148&quot; value=&quot;5&quot;/&gt;&lt;property id=&quot;20300&quot; value=&quot;Slide 46 - &amp;quot;International Economic Organizations &amp;#x0D;&amp;#x0A;ASEAN&amp;quot;&quot;/&gt;&lt;property id=&quot;20307&quot; value=&quot;310&quot;/&gt;&lt;/object&gt;&lt;object type=&quot;3&quot; unique_id=&quot;10027&quot;&gt;&lt;property id=&quot;20148&quot; value=&quot;5&quot;/&gt;&lt;property id=&quot;20300&quot; value=&quot;Slide 48 - &amp;quot;International Economic Organizations &amp;#x0D;&amp;#x0A;Others&amp;quot;&quot;/&gt;&lt;property id=&quot;20307&quot; value=&quot;312&quot;/&gt;&lt;/object&gt;&lt;object type=&quot;3&quot; unique_id=&quot;10028&quot;&gt;&lt;property id=&quot;20148&quot; value=&quot;5&quot;/&gt;&lt;property id=&quot;20300&quot; value=&quot;Slide 47 - &amp;quot;International Economic Organizations &amp;#x0D;&amp;#x0A;OPEC&amp;quot;&quot;/&gt;&lt;property id=&quot;20307&quot; value=&quot;367&quot;/&gt;&lt;/object&gt;&lt;object type=&quot;3&quot; unique_id=&quot;10029&quot;&gt;&lt;property id=&quot;20148&quot; value=&quot;5&quot;/&gt;&lt;property id=&quot;20300&quot; value=&quot;Slide 49 - &amp;quot;Environmental Forces Impacting &amp;#x0D;&amp;#x0A;International Business&amp;quot;&quot;/&gt;&lt;property id=&quot;20307&quot; value=&quot;368&quot;/&gt;&lt;/object&gt;&lt;object type=&quot;3&quot; unique_id=&quot;10030&quot;&gt;&lt;property id=&quot;20148&quot; value=&quot;5&quot;/&gt;&lt;property id=&quot;20300&quot; value=&quot;Slide 50 - &amp;quot;Class Exercise&amp;quot;&quot;/&gt;&lt;property id=&quot;20307&quot; value=&quot;369&quot;/&gt;&lt;/object&gt;&lt;object type=&quot;3&quot; unique_id=&quot;10031&quot;&gt;&lt;property id=&quot;20148&quot; value=&quot;5&quot;/&gt;&lt;property id=&quot;20300&quot; value=&quot;Slide 51 - &amp;quot;Class Exercise (cont’d)&amp;quot;&quot;/&gt;&lt;property id=&quot;20307&quot; value=&quot;370&quot;/&gt;&lt;/object&gt;&lt;object type=&quot;3&quot; unique_id=&quot;10032&quot;&gt;&lt;property id=&quot;20148&quot; value=&quot;5&quot;/&gt;&lt;property id=&quot;20300&quot; value=&quot;Slide 52 - &amp;quot;Methods of Entering International Business&amp;#x0D;&amp;#x0A;Licensing&amp;quot;&quot;/&gt;&lt;property id=&quot;20307&quot; value=&quot;316&quot;/&gt;&lt;/object&gt;&lt;object type=&quot;3&quot; unique_id=&quot;10033&quot;&gt;&lt;property id=&quot;20148&quot; value=&quot;5&quot;/&gt;&lt;property id=&quot;20300&quot; value=&quot;Slide 53 - &amp;quot;Methods of Entering International Business&amp;#x0D;&amp;#x0A;Exporting&amp;quot;&quot;/&gt;&lt;property id=&quot;20307&quot; value=&quot;317&quot;/&gt;&lt;/object&gt;&lt;object type=&quot;3&quot; unique_id=&quot;10034&quot;&gt;&lt;property id=&quot;20148&quot; value=&quot;5&quot;/&gt;&lt;property id=&quot;20300&quot; value=&quot;Slide 54 - &amp;quot;Methods of Entering International Business Exporting (cont’d)&amp;quot;&quot;/&gt;&lt;property id=&quot;20307&quot; value=&quot;318&quot;/&gt;&lt;/object&gt;&lt;object type=&quot;3&quot; unique_id=&quot;10035&quot;&gt;&lt;property id=&quot;20148&quot; value=&quot;5&quot;/&gt;&lt;property id=&quot;20300&quot; value=&quot;Slide 55 - &amp;quot;Using the Internet&amp;quot;&quot;/&gt;&lt;property id=&quot;20307&quot; value=&quot;371&quot;/&gt;&lt;/object&gt;&lt;object type=&quot;3&quot; unique_id=&quot;10036&quot;&gt;&lt;property id=&quot;20148&quot; value=&quot;5&quot;/&gt;&lt;property id=&quot;20300&quot; value=&quot;Slide 56 - &amp;quot;Organizing for &amp;#x0D;&amp;#x0A;International Business&amp;quot;&quot;/&gt;&lt;property id=&quot;20307&quot; value=&quot;383&quot;/&gt;&lt;/object&gt;&lt;object type=&quot;3&quot; unique_id=&quot;10037&quot;&gt;&lt;property id=&quot;20148&quot; value=&quot;5&quot;/&gt;&lt;property id=&quot;20300&quot; value=&quot;Slide 57 - &amp;quot;Methods of Entering International Business&amp;#x0D;&amp;#x0A;Joint Ventures&amp;quot;&quot;/&gt;&lt;property id=&quot;20307&quot; value=&quot;319&quot;/&gt;&lt;/object&gt;&lt;object type=&quot;3&quot; unique_id=&quot;10038&quot;&gt;&lt;property id=&quot;20148&quot; value=&quot;5&quot;/&gt;&lt;property id=&quot;20300&quot; value=&quot;Slide 58 - &amp;quot;Methods of Entering International Business&amp;#x0D;&amp;#x0A;Totally Owned Facilities&amp;quot;&quot;/&gt;&lt;property id=&quot;20307&quot; value=&quot;320&quot;/&gt;&lt;/object&gt;&lt;object type=&quot;3&quot; unique_id=&quot;10039&quot;&gt;&lt;property id=&quot;20148&quot; value=&quot;5&quot;/&gt;&lt;property id=&quot;20300&quot; value=&quot;Slide 59 - &amp;quot;Methods of Entering International Business&amp;#x0D;&amp;#x0A;Strategic Alliances&amp;quot;&quot;/&gt;&lt;property id=&quot;20307&quot; value=&quot;321&quot;/&gt;&lt;/object&gt;&lt;object type=&quot;3&quot; unique_id=&quot;10040&quot;&gt;&lt;property id=&quot;20148&quot; value=&quot;5&quot;/&gt;&lt;property id=&quot;20300&quot; value=&quot;Slide 61 - &amp;quot;Methods of Entering International Business Countertrade&amp;quot;&quot;/&gt;&lt;property id=&quot;20307&quot; value=&quot;329&quot;/&gt;&lt;/object&gt;&lt;object type=&quot;3&quot; unique_id=&quot;10041&quot;&gt;&lt;property id=&quot;20148&quot; value=&quot;5&quot;/&gt;&lt;property id=&quot;20300&quot; value=&quot;Slide 64 - &amp;quot;Sources of Export Assistance&amp;#x0D;&amp;#x0A;NEI&amp;quot;&quot;/&gt;&lt;property id=&quot;20307&quot; value=&quot;362&quot;/&gt;&lt;/object&gt;&lt;object type=&quot;3&quot; unique_id=&quot;10044&quot;&gt;&lt;property id=&quot;20148&quot; value=&quot;5&quot;/&gt;&lt;property id=&quot;20300&quot; value=&quot;Slide 65 - &amp;quot;Financing International Business&amp;quot;&quot;/&gt;&lt;property id=&quot;20307&quot; value=&quot;292&quot;/&gt;&lt;/object&gt;&lt;object type=&quot;3&quot; unique_id=&quot;10303&quot;&gt;&lt;property id=&quot;20148&quot; value=&quot;5&quot;/&gt;&lt;property id=&quot;20300&quot; value=&quot;Slide 3 - &amp;quot;Volkswagen Speeds Along on Global Sales&amp;quot;&quot;/&gt;&lt;property id=&quot;20307&quot; value=&quot;384&quot;/&gt;&lt;/object&gt;&lt;object type=&quot;3&quot; unique_id=&quot;10304&quot;&gt;&lt;property id=&quot;20148&quot; value=&quot;5&quot;/&gt;&lt;property id=&quot;20300&quot; value=&quot;Slide 4 - &amp;quot;Absolute Advantage&amp;quot;&quot;/&gt;&lt;property id=&quot;20307&quot; value=&quot;385&quot;/&gt;&lt;/object&gt;&lt;object type=&quot;3&quot; unique_id=&quot;10305&quot;&gt;&lt;property id=&quot;20148&quot; value=&quot;5&quot;/&gt;&lt;property id=&quot;20300&quot; value=&quot;Slide 5 - &amp;quot;Comparative Advantage&amp;quot;&quot;/&gt;&lt;property id=&quot;20307&quot; value=&quot;386&quot;/&gt;&lt;/object&gt;&lt;object type=&quot;3&quot; unique_id=&quot;10306&quot;&gt;&lt;property id=&quot;20148&quot; value=&quot;5&quot;/&gt;&lt;property id=&quot;20300&quot; value=&quot;Slide 8 - &amp;quot;Balance of Trade&amp;quot;&quot;/&gt;&lt;property id=&quot;20307&quot; value=&quot;387&quot;/&gt;&lt;/object&gt;&lt;object type=&quot;3&quot; unique_id=&quot;10307&quot;&gt;&lt;property id=&quot;20148&quot; value=&quot;5&quot;/&gt;&lt;property id=&quot;20300&quot; value=&quot;Slide 10 - &amp;quot;Trade Deficit&amp;quot;&quot;/&gt;&lt;property id=&quot;20307&quot; value=&quot;388&quot;/&gt;&lt;/object&gt;&lt;object type=&quot;3&quot; unique_id=&quot;10308&quot;&gt;&lt;property id=&quot;20148&quot; value=&quot;5&quot;/&gt;&lt;property id=&quot;20300&quot; value=&quot;Slide 11 - &amp;quot;US International Trade Deficit&amp;quot;&quot;/&gt;&lt;property id=&quot;20307&quot; value=&quot;389&quot;/&gt;&lt;/object&gt;&lt;object type=&quot;3&quot; unique_id=&quot;11253&quot;&gt;&lt;property id=&quot;20148&quot; value=&quot;5&quot;/&gt;&lt;property id=&quot;20300&quot; value=&quot;Slide 7 - &amp;quot;Exports by State&amp;quot;&quot;/&gt;&lt;property id=&quot;20307&quot; value=&quot;391&quot;/&gt;&lt;/object&gt;&lt;object type=&quot;3&quot; unique_id=&quot;11254&quot;&gt;&lt;property id=&quot;20148&quot; value=&quot;5&quot;/&gt;&lt;property id=&quot;20300&quot; value=&quot;Slide 9 - &amp;quot;U.S International Trade in Goods and Services&amp;quot;&quot;/&gt;&lt;property id=&quot;20307&quot; value=&quot;392&quot;/&gt;&lt;/object&gt;&lt;object type=&quot;3&quot; unique_id=&quot;11255&quot;&gt;&lt;property id=&quot;20148&quot; value=&quot;5&quot;/&gt;&lt;property id=&quot;20300&quot; value=&quot;Slide 12 - &amp;quot;Balance of Payments&amp;quot;&quot;/&gt;&lt;property id=&quot;20307&quot; value=&quot;390&quot;/&gt;&lt;/object&gt;&lt;object type=&quot;3&quot; unique_id=&quot;11256&quot;&gt;&lt;property id=&quot;20148&quot; value=&quot;5&quot;/&gt;&lt;property id=&quot;20300&quot; value=&quot;Slide 13 - &amp;quot;Reasons for Trade Restrictions&amp;quot;&quot;/&gt;&lt;property id=&quot;20307&quot; value=&quot;393&quot;/&gt;&lt;/object&gt;&lt;object type=&quot;3&quot; unique_id=&quot;11257&quot;&gt;&lt;property id=&quot;20148&quot; value=&quot;5&quot;/&gt;&lt;property id=&quot;20300&quot; value=&quot;Slide 14 - &amp;quot;Reasons for Trade Restrictions&amp;quot;&quot;/&gt;&lt;property id=&quot;20307&quot; value=&quot;394&quot;/&gt;&lt;/object&gt;&lt;object type=&quot;3&quot; unique_id=&quot;11258&quot;&gt;&lt;property id=&quot;20148&quot; value=&quot;5&quot;/&gt;&lt;property id=&quot;20300&quot; value=&quot;Slide 15 - &amp;quot;Reasons Against Trade Restrictions&amp;quot;&quot;/&gt;&lt;property id=&quot;20307&quot; value=&quot;395&quot;/&gt;&lt;/object&gt;&lt;object type=&quot;3&quot; unique_id=&quot;11259&quot;&gt;&lt;property id=&quot;20148&quot; value=&quot;5&quot;/&gt;&lt;property id=&quot;20300&quot; value=&quot;Slide 16 - &amp;quot;Restrictions to International Business&amp;quot;&quot;/&gt;&lt;property id=&quot;20307&quot; value=&quot;396&quot;/&gt;&lt;/object&gt;&lt;object type=&quot;3&quot; unique_id=&quot;11260&quot;&gt;&lt;property id=&quot;20148&quot; value=&quot;5&quot;/&gt;&lt;property id=&quot;20300&quot; value=&quot;Slide 17 - &amp;quot;Trade with China &amp;#x0D;&amp;#x0A;Jan – Aug 2012&amp;quot;&quot;/&gt;&lt;property id=&quot;20307&quot; value=&quot;397&quot;/&gt;&lt;/object&gt;&lt;object type=&quot;3&quot; unique_id=&quot;11261&quot;&gt;&lt;property id=&quot;20148&quot; value=&quot;5&quot;/&gt;&lt;property id=&quot;20300&quot; value=&quot;Slide 18 - &amp;quot;Types of Trade Restrictions&amp;#x0D;&amp;#x0A;Tariffs&amp;quot;&quot;/&gt;&lt;property id=&quot;20307&quot; value=&quot;398&quot;/&gt;&lt;/object&gt;&lt;object type=&quot;3&quot; unique_id=&quot;11262&quot;&gt;&lt;property id=&quot;20148&quot; value=&quot;5&quot;/&gt;&lt;property id=&quot;20300&quot; value=&quot;Slide 22 - &amp;quot;Types of Trade Restrictions&amp;#x0D;&amp;#x0A;Cultural Attitudes&amp;quot;&quot;/&gt;&lt;property id=&quot;20307&quot; value=&quot;399&quot;/&gt;&lt;/object&gt;&lt;object type=&quot;3&quot; unique_id=&quot;11263&quot;&gt;&lt;property id=&quot;20148&quot; value=&quot;5&quot;/&gt;&lt;property id=&quot;20300&quot; value=&quot;Slide 24 - &amp;quot;The Extent of International Business&amp;quot;&quot;/&gt;&lt;property id=&quot;20307&quot; value=&quot;400&quot;/&gt;&lt;/object&gt;&lt;object type=&quot;3&quot; unique_id=&quot;11264&quot;&gt;&lt;property id=&quot;20148&quot; value=&quot;5&quot;/&gt;&lt;property id=&quot;20300&quot; value=&quot;Slide 26 - &amp;quot;The World Economic Outlook for Trade&amp;quot;&quot;/&gt;&lt;property id=&quot;20307&quot; value=&quot;401&quot;/&gt;&lt;/object&gt;&lt;object type=&quot;3&quot; unique_id=&quot;11265&quot;&gt;&lt;property id=&quot;20148&quot; value=&quot;5&quot;/&gt;&lt;property id=&quot;20300&quot; value=&quot;Slide 29 - &amp;quot;The World Economic Outlook for Trade&amp;#x0D;&amp;#x0A;EU and UK&amp;quot;&quot;/&gt;&lt;property id=&quot;20307&quot; value=&quot;402&quot;/&gt;&lt;/object&gt;&lt;object type=&quot;3&quot; unique_id=&quot;11266&quot;&gt;&lt;property id=&quot;20148&quot; value=&quot;5&quot;/&gt;&lt;property id=&quot;20300&quot; value=&quot;Slide 30 - &amp;quot;The World Economic Outlook for Trade&amp;#x0D;&amp;#x0A;Japan and China&amp;quot;&quot;/&gt;&lt;property id=&quot;20307&quot; value=&quot;403&quot;/&gt;&lt;/object&gt;&lt;object type=&quot;3&quot; unique_id=&quot;11267&quot;&gt;&lt;property id=&quot;20148&quot; value=&quot;5&quot;/&gt;&lt;property id=&quot;20300&quot; value=&quot;Slide 31 - &amp;quot;The World Economic Outlook&amp;#x0D;&amp;#x0A;India and ASEAN-5 Countries&amp;quot;&quot;/&gt;&lt;property id=&quot;20307&quot; value=&quot;404&quot;/&gt;&lt;/object&gt;&lt;object type=&quot;3&quot; unique_id=&quot;11448&quot;&gt;&lt;property id=&quot;20148&quot; value=&quot;5&quot;/&gt;&lt;property id=&quot;20300&quot; value=&quot;Slide 33 - &amp;quot;Exports and the U.S. Economy&amp;quot;&quot;/&gt;&lt;property id=&quot;20307&quot; value=&quot;405&quot;/&gt;&lt;/object&gt;&lt;object type=&quot;3&quot; unique_id=&quot;12109&quot;&gt;&lt;property id=&quot;20148&quot; value=&quot;5&quot;/&gt;&lt;property id=&quot;20300&quot; value=&quot;Slide 34 - &amp;quot;U.S. Goods Export and Import Shares in 2011&amp;quot;&quot;/&gt;&lt;property id=&quot;20307&quot; value=&quot;406&quot;/&gt;&lt;/object&gt;&lt;object type=&quot;3&quot; unique_id=&quot;12110&quot;&gt;&lt;property id=&quot;20148&quot; value=&quot;5&quot;/&gt;&lt;property id=&quot;20300&quot; value=&quot;Slide 36 - &amp;quot;International Trade Agreements&amp;#x0D;&amp;#x0A;GATT&amp;quot;&quot;/&gt;&lt;property id=&quot;20307&quot; value=&quot;408&quot;/&gt;&lt;/object&gt;&lt;object type=&quot;3&quot; unique_id=&quot;12111&quot;&gt;&lt;property id=&quot;20148&quot; value=&quot;5&quot;/&gt;&lt;property id=&quot;20300&quot; value=&quot;Slide 37 - &amp;quot;International Trade Agreements&amp;#x0D;&amp;#x0A;GATT&amp;quot;&quot;/&gt;&lt;property id=&quot;20307&quot; value=&quot;409&quot;/&gt;&lt;/object&gt;&lt;object type=&quot;3&quot; unique_id=&quot;12112&quot;&gt;&lt;property id=&quot;20148&quot; value=&quot;5&quot;/&gt;&lt;property id=&quot;20300&quot; value=&quot;Slide 39 - &amp;quot;WTO Members Share in &amp;#x0D;&amp;#x0A;World Merchandise Trade, 2010&amp;quot;&quot;/&gt;&lt;property id=&quot;20307&quot; value=&quot;407&quot;/&gt;&lt;/object&gt;&lt;object type=&quot;3&quot; unique_id=&quot;12113&quot;&gt;&lt;property id=&quot;20148&quot; value=&quot;5&quot;/&gt;&lt;property id=&quot;20300&quot; value=&quot;Slide 40 - &amp;quot;World Trade and the Global Economic Crisis&amp;quot;&quot;/&gt;&lt;property id=&quot;20307&quot; value=&quot;410&quot;/&gt;&lt;/object&gt;&lt;object type=&quot;3&quot; unique_id=&quot;12114&quot;&gt;&lt;property id=&quot;20148&quot; value=&quot;5&quot;/&gt;&lt;property id=&quot;20300&quot; value=&quot;Slide 41 - &amp;quot;World Trade and the Global Economic Crisis&amp;quot;&quot;/&gt;&lt;property id=&quot;20307&quot; value=&quot;411&quot;/&gt;&lt;/object&gt;&lt;object type=&quot;3&quot; unique_id=&quot;12115&quot;&gt;&lt;property id=&quot;20148&quot; value=&quot;5&quot;/&gt;&lt;property id=&quot;20300&quot; value=&quot;Slide 44 - &amp;quot;International Economic Organizations &amp;#x0D;&amp;#x0A;NAFTA&amp;quot;&quot;/&gt;&lt;property id=&quot;20307&quot; value=&quot;412&quot;/&gt;&lt;/object&gt;&lt;object type=&quot;3&quot; unique_id=&quot;12579&quot;&gt;&lt;property id=&quot;20148&quot; value=&quot;5&quot;/&gt;&lt;property id=&quot;20300&quot; value=&quot;Slide 60 - &amp;quot;Methods of Entering International Business&amp;#x0D;&amp;#x0A;Trading Companies&amp;quot;&quot;/&gt;&lt;property id=&quot;20307&quot; value=&quot;413&quot;/&gt;&lt;/object&gt;&lt;object type=&quot;3&quot; unique_id=&quot;12781&quot;&gt;&lt;property id=&quot;20148&quot; value=&quot;5&quot;/&gt;&lt;property id=&quot;20300&quot; value=&quot;Slide 62 - &amp;quot;Methods of Entering International Business &amp;#x0D;&amp;#x0A;Multinational Enterprise&amp;quot;&quot;/&gt;&lt;property id=&quot;20307&quot; value=&quot;414&quot;/&gt;&lt;/object&gt;&lt;object type=&quot;3&quot; unique_id=&quot;13054&quot;&gt;&lt;property id=&quot;20148&quot; value=&quot;5&quot;/&gt;&lt;property id=&quot;20300&quot; value=&quot;Slide 63 - &amp;quot;Methods of Entering International Business &amp;#x0D;&amp;#x0A;Steps in Entering International Markets&amp;quot;&quot;/&gt;&lt;property id=&quot;20307&quot; value=&quot;415&quot;/&gt;&lt;/object&gt;&lt;object type=&quot;3&quot; unique_id=&quot;13055&quot;&gt;&lt;property id=&quot;20148&quot; value=&quot;5&quot;/&gt;&lt;property id=&quot;20300&quot; value=&quot;Slide 66 - &amp;quot;The Challenges Ahead&amp;quot;&quot;/&gt;&lt;property id=&quot;20307&quot; value=&quot;41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ride12e">
  <a:themeElements>
    <a:clrScheme name="BUS11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0000"/>
      </a:accent5>
      <a:accent6>
        <a:srgbClr val="9C9CDE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Pride12e.thmx</Template>
  <TotalTime>7111</TotalTime>
  <Words>2618</Words>
  <Application>Microsoft Office PowerPoint</Application>
  <PresentationFormat>On-screen Show (4:3)</PresentationFormat>
  <Paragraphs>465</Paragraphs>
  <Slides>49</Slides>
  <Notes>39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Pride12e</vt:lpstr>
      <vt:lpstr>Exploring Global Business</vt:lpstr>
      <vt:lpstr>Learning Objectives </vt:lpstr>
      <vt:lpstr>Reasons for Trade Restrictions</vt:lpstr>
      <vt:lpstr>Restrictions to International Business</vt:lpstr>
      <vt:lpstr>Reasons for Trade Restrictions</vt:lpstr>
      <vt:lpstr>Reasons Against Trade Restrictions</vt:lpstr>
      <vt:lpstr>Types of Trade Restrictions: Tariffs</vt:lpstr>
      <vt:lpstr>Types of Trade Restrictions: Dumping</vt:lpstr>
      <vt:lpstr>Types of Trade Restrictions: Nontariff Barriers</vt:lpstr>
      <vt:lpstr>Types of Trade Restrictions: Nontariff Barriers (cont’d)</vt:lpstr>
      <vt:lpstr>Types of Trade Restrictions: Cultural Attitudes</vt:lpstr>
      <vt:lpstr>Barriers to International Trade</vt:lpstr>
      <vt:lpstr>Social and Cultural Differences</vt:lpstr>
      <vt:lpstr>Political and Legal Differences</vt:lpstr>
      <vt:lpstr>Government Corruption</vt:lpstr>
      <vt:lpstr>The Extent of International Business (cont’d)</vt:lpstr>
      <vt:lpstr>The World Economic Outlook for Trade</vt:lpstr>
      <vt:lpstr>The World Economic Outlook for Trade</vt:lpstr>
      <vt:lpstr>The World Economic Outlook for Trade</vt:lpstr>
      <vt:lpstr>General Agreement on Tariffs and Trade (GATT)</vt:lpstr>
      <vt:lpstr>International Trade Agreements WTO</vt:lpstr>
      <vt:lpstr>The World Bank</vt:lpstr>
      <vt:lpstr>The International Monetary Fund  (IMF)</vt:lpstr>
      <vt:lpstr>WTO Members Share in  World Merchandise Trade, 2011</vt:lpstr>
      <vt:lpstr>International Economic Organizations: The Evolving European Union</vt:lpstr>
      <vt:lpstr>International Economic Organizations:  NAFTA</vt:lpstr>
      <vt:lpstr>International Economic Organizations:  NAFTA</vt:lpstr>
      <vt:lpstr>International Economic Organizations:  CAFTA-DR</vt:lpstr>
      <vt:lpstr>International Economic Organizations:  ASEAN</vt:lpstr>
      <vt:lpstr>International Economic Organizations:  OPEC</vt:lpstr>
      <vt:lpstr>International Economic Organizations:  Others</vt:lpstr>
      <vt:lpstr>Trans Pacific Partnership</vt:lpstr>
      <vt:lpstr>TPP Benefits to U.S. Businesses</vt:lpstr>
      <vt:lpstr>TPP Concerns</vt:lpstr>
      <vt:lpstr>Organizing for  International Business</vt:lpstr>
      <vt:lpstr>Methods of Entering International Business: Licensing</vt:lpstr>
      <vt:lpstr>Methods of Entering International Business: Exporting</vt:lpstr>
      <vt:lpstr>Methods of Entering International Business: Exporting (cont’d)</vt:lpstr>
      <vt:lpstr>Methods of Entering International Business:  Steps in Entering International Markets</vt:lpstr>
      <vt:lpstr>Methods of Entering International Business: Joint Ventures</vt:lpstr>
      <vt:lpstr>Methods of Entering International Business: Totally Owned Facilities</vt:lpstr>
      <vt:lpstr>Methods of Entering International Business: Strategic Alliances</vt:lpstr>
      <vt:lpstr>Methods of Entering International Business: Trading Companies</vt:lpstr>
      <vt:lpstr>Methods of Entering International Business: Countertrade</vt:lpstr>
      <vt:lpstr>Methods of Entering International Business: Multinational Enterprise</vt:lpstr>
      <vt:lpstr>Financing International Business</vt:lpstr>
      <vt:lpstr>Sources of Export Assistance: NEI</vt:lpstr>
      <vt:lpstr>Using the Internet</vt:lpstr>
      <vt:lpstr>The Challenges Ahead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Three</dc:title>
  <dc:creator>Tianna Tagami, Instructional Designer</dc:creator>
  <cp:lastModifiedBy>Ellen</cp:lastModifiedBy>
  <cp:revision>321</cp:revision>
  <cp:lastPrinted>2015-10-02T01:16:43Z</cp:lastPrinted>
  <dcterms:modified xsi:type="dcterms:W3CDTF">2016-02-18T05:32:47Z</dcterms:modified>
</cp:coreProperties>
</file>